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83" r:id="rId5"/>
    <p:sldId id="284" r:id="rId6"/>
    <p:sldId id="259" r:id="rId7"/>
    <p:sldId id="260" r:id="rId8"/>
    <p:sldId id="261" r:id="rId9"/>
    <p:sldId id="264" r:id="rId10"/>
    <p:sldId id="265" r:id="rId11"/>
    <p:sldId id="273" r:id="rId12"/>
    <p:sldId id="266" r:id="rId13"/>
    <p:sldId id="275" r:id="rId14"/>
    <p:sldId id="285" r:id="rId15"/>
    <p:sldId id="276" r:id="rId16"/>
    <p:sldId id="274" r:id="rId17"/>
    <p:sldId id="286" r:id="rId18"/>
    <p:sldId id="277" r:id="rId19"/>
    <p:sldId id="278" r:id="rId20"/>
    <p:sldId id="279" r:id="rId21"/>
    <p:sldId id="268" r:id="rId22"/>
    <p:sldId id="269" r:id="rId23"/>
    <p:sldId id="270" r:id="rId24"/>
    <p:sldId id="271" r:id="rId25"/>
    <p:sldId id="282" r:id="rId26"/>
    <p:sldId id="281" r:id="rId27"/>
    <p:sldId id="262" r:id="rId28"/>
    <p:sldId id="280" r:id="rId2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horzBarState="maximized">
    <p:restoredLeft sz="22027" autoAdjust="0"/>
    <p:restoredTop sz="86364" autoAdjust="0"/>
  </p:normalViewPr>
  <p:slideViewPr>
    <p:cSldViewPr>
      <p:cViewPr>
        <p:scale>
          <a:sx n="90" d="100"/>
          <a:sy n="90" d="100"/>
        </p:scale>
        <p:origin x="-1764" y="-624"/>
      </p:cViewPr>
      <p:guideLst>
        <p:guide orient="horz" pos="2160"/>
        <p:guide pos="2880"/>
      </p:guideLst>
    </p:cSldViewPr>
  </p:slideViewPr>
  <p:outlineViewPr>
    <p:cViewPr>
      <p:scale>
        <a:sx n="33" d="100"/>
        <a:sy n="33" d="100"/>
      </p:scale>
      <p:origin x="0" y="12966"/>
    </p:cViewPr>
  </p:outlin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9" name="Subtitle 8"/>
          <p:cNvSpPr>
            <a:spLocks noGrp="1"/>
          </p:cNvSpPr>
          <p:nvPr>
            <p:ph type="subTitle" idx="1"/>
          </p:nvPr>
        </p:nvSpPr>
        <p:spPr>
          <a:xfrm>
            <a:off x="457200" y="3699804"/>
            <a:ext cx="8305800" cy="1143000"/>
          </a:xfrm>
        </p:spPr>
        <p:txBody>
          <a:bodyPr>
            <a:noAutofit/>
          </a:bodyPr>
          <a:lstStyle>
            <a:lvl1pPr marL="0" indent="0" algn="ctr">
              <a:buNone/>
              <a:defRPr sz="2200" spc="100" baseline="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Title 27"/>
          <p:cNvSpPr>
            <a:spLocks noGrp="1"/>
          </p:cNvSpPr>
          <p:nvPr>
            <p:ph type="ctrTitle"/>
          </p:nvPr>
        </p:nvSpPr>
        <p:spPr>
          <a:xfrm>
            <a:off x="457200" y="1433732"/>
            <a:ext cx="8305800" cy="1981200"/>
          </a:xfrm>
          <a:ln w="6350" cap="rnd">
            <a:noFill/>
          </a:ln>
        </p:spPr>
        <p:txBody>
          <a:bodyPr anchor="b" anchorCtr="0">
            <a:noAutofit/>
          </a:bodyPr>
          <a:lstStyle>
            <a:lvl1pPr algn="ctr">
              <a:defRPr lang="en-US" sz="4800" b="0" dirty="0">
                <a:ln w="3200">
                  <a:solidFill>
                    <a:schemeClr val="bg2">
                      <a:shade val="75000"/>
                      <a:alpha val="25000"/>
                    </a:schemeClr>
                  </a:solidFill>
                  <a:prstDash val="solid"/>
                  <a:round/>
                </a:ln>
                <a:solidFill>
                  <a:srgbClr val="F9F9F9"/>
                </a:solidFill>
                <a:effectLst>
                  <a:innerShdw blurRad="50800" dist="25400" dir="13500000">
                    <a:srgbClr val="000000">
                      <a:alpha val="70000"/>
                    </a:srgbClr>
                  </a:innerShdw>
                </a:effectLst>
              </a:defRPr>
            </a:lvl1pPr>
          </a:lstStyle>
          <a:p>
            <a:r>
              <a:rPr kumimoji="0" lang="en-US" smtClean="0"/>
              <a:t>Click to edit Master title style</a:t>
            </a:r>
            <a:endParaRPr kumimoji="0" lang="en-US"/>
          </a:p>
        </p:txBody>
      </p:sp>
      <p:cxnSp>
        <p:nvCxnSpPr>
          <p:cNvPr id="8" name="Straight Connector 7"/>
          <p:cNvCxnSpPr/>
          <p:nvPr/>
        </p:nvCxnSpPr>
        <p:spPr>
          <a:xfrm>
            <a:off x="1463626" y="3550126"/>
            <a:ext cx="2971800" cy="1588"/>
          </a:xfrm>
          <a:prstGeom prst="line">
            <a:avLst/>
          </a:prstGeom>
          <a:ln w="9525" cap="flat" cmpd="sng" algn="ctr">
            <a:solidFill>
              <a:schemeClr val="bg2">
                <a:tint val="20000"/>
              </a:schemeClr>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4708574" y="3550126"/>
            <a:ext cx="2971800" cy="1588"/>
          </a:xfrm>
          <a:prstGeom prst="line">
            <a:avLst/>
          </a:prstGeom>
          <a:ln w="9525" cap="flat" cmpd="sng" algn="ctr">
            <a:solidFill>
              <a:schemeClr val="bg2">
                <a:tint val="20000"/>
              </a:schemeClr>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
        <p:nvSpPr>
          <p:cNvPr id="14" name="Oval 13"/>
          <p:cNvSpPr/>
          <p:nvPr/>
        </p:nvSpPr>
        <p:spPr>
          <a:xfrm>
            <a:off x="4540348" y="3526302"/>
            <a:ext cx="45720" cy="45720"/>
          </a:xfrm>
          <a:prstGeom prst="ellipse">
            <a:avLst/>
          </a:prstGeom>
          <a:effectLst>
            <a:outerShdw blurRad="31750" dir="2700000" algn="tl" rotWithShape="0">
              <a:srgbClr val="000000">
                <a:alpha val="55000"/>
              </a:srgbClr>
            </a:outerShdw>
          </a:effectLst>
        </p:spPr>
        <p:style>
          <a:lnRef idx="2">
            <a:schemeClr val="accent2"/>
          </a:lnRef>
          <a:fillRef idx="1">
            <a:schemeClr val="accent2"/>
          </a:fillRef>
          <a:effectRef idx="0">
            <a:schemeClr val="accent2"/>
          </a:effectRef>
          <a:fontRef idx="minor">
            <a:schemeClr val="lt1"/>
          </a:fontRef>
        </p:style>
        <p:txBody>
          <a:bodyPr rtlCol="0" anchor="ctr"/>
          <a:lstStyle/>
          <a:p>
            <a:pPr algn="ctr" eaLnBrk="1" latinLnBrk="0" hangingPunct="1"/>
            <a:endParaRPr kumimoji="0" lang="en-US"/>
          </a:p>
        </p:txBody>
      </p:sp>
      <p:sp>
        <p:nvSpPr>
          <p:cNvPr id="15" name="Date Placeholder 14"/>
          <p:cNvSpPr>
            <a:spLocks noGrp="1"/>
          </p:cNvSpPr>
          <p:nvPr>
            <p:ph type="dt" sz="half" idx="10"/>
          </p:nvPr>
        </p:nvSpPr>
        <p:spPr/>
        <p:txBody>
          <a:bodyPr/>
          <a:lstStyle/>
          <a:p>
            <a:fld id="{5009ABE0-2CEA-4884-9E82-0338F38667A1}" type="datetimeFigureOut">
              <a:rPr lang="en-US" smtClean="0"/>
              <a:pPr/>
              <a:t>3/24/2013</a:t>
            </a:fld>
            <a:endParaRPr lang="en-US"/>
          </a:p>
        </p:txBody>
      </p:sp>
      <p:sp>
        <p:nvSpPr>
          <p:cNvPr id="16" name="Slide Number Placeholder 15"/>
          <p:cNvSpPr>
            <a:spLocks noGrp="1"/>
          </p:cNvSpPr>
          <p:nvPr>
            <p:ph type="sldNum" sz="quarter" idx="11"/>
          </p:nvPr>
        </p:nvSpPr>
        <p:spPr/>
        <p:txBody>
          <a:bodyPr/>
          <a:lstStyle/>
          <a:p>
            <a:fld id="{39F16FC4-4DB5-4EA0-94CF-1B394C3370A8}" type="slidenum">
              <a:rPr lang="en-US" smtClean="0"/>
              <a:pPr/>
              <a:t>‹#›</a:t>
            </a:fld>
            <a:endParaRPr lang="en-US"/>
          </a:p>
        </p:txBody>
      </p:sp>
      <p:sp>
        <p:nvSpPr>
          <p:cNvPr id="17" name="Footer Placeholder 16"/>
          <p:cNvSpPr>
            <a:spLocks noGrp="1"/>
          </p:cNvSpPr>
          <p:nvPr>
            <p:ph type="ftr" sz="quarter" idx="12"/>
          </p:nvPr>
        </p:nvSpPr>
        <p:spPr/>
        <p:txBody>
          <a:bodyPr/>
          <a:lstStyle/>
          <a:p>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5009ABE0-2CEA-4884-9E82-0338F38667A1}" type="datetimeFigureOut">
              <a:rPr lang="en-US" smtClean="0"/>
              <a:pPr/>
              <a:t>3/24/2013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9F16FC4-4DB5-4EA0-94CF-1B394C3370A8}"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5009ABE0-2CEA-4884-9E82-0338F38667A1}" type="datetimeFigureOut">
              <a:rPr lang="en-US" smtClean="0"/>
              <a:pPr/>
              <a:t>3/24/2013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9F16FC4-4DB5-4EA0-94CF-1B394C3370A8}"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9" name="Content Placeholder 8"/>
          <p:cNvSpPr>
            <a:spLocks noGrp="1"/>
          </p:cNvSpPr>
          <p:nvPr>
            <p:ph idx="1"/>
          </p:nvPr>
        </p:nvSpPr>
        <p:spPr>
          <a:xfrm>
            <a:off x="457200" y="1524000"/>
            <a:ext cx="82296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4" name="Date Placeholder 13"/>
          <p:cNvSpPr>
            <a:spLocks noGrp="1"/>
          </p:cNvSpPr>
          <p:nvPr>
            <p:ph type="dt" sz="half" idx="14"/>
          </p:nvPr>
        </p:nvSpPr>
        <p:spPr/>
        <p:txBody>
          <a:bodyPr/>
          <a:lstStyle/>
          <a:p>
            <a:fld id="{5009ABE0-2CEA-4884-9E82-0338F38667A1}" type="datetimeFigureOut">
              <a:rPr lang="en-US" smtClean="0"/>
              <a:pPr/>
              <a:t>3/24/2013</a:t>
            </a:fld>
            <a:endParaRPr lang="en-US"/>
          </a:p>
        </p:txBody>
      </p:sp>
      <p:sp>
        <p:nvSpPr>
          <p:cNvPr id="15" name="Slide Number Placeholder 14"/>
          <p:cNvSpPr>
            <a:spLocks noGrp="1"/>
          </p:cNvSpPr>
          <p:nvPr>
            <p:ph type="sldNum" sz="quarter" idx="15"/>
          </p:nvPr>
        </p:nvSpPr>
        <p:spPr/>
        <p:txBody>
          <a:bodyPr/>
          <a:lstStyle>
            <a:lvl1pPr algn="ctr">
              <a:defRPr/>
            </a:lvl1pPr>
          </a:lstStyle>
          <a:p>
            <a:fld id="{39F16FC4-4DB5-4EA0-94CF-1B394C3370A8}" type="slidenum">
              <a:rPr lang="en-US" smtClean="0"/>
              <a:pPr/>
              <a:t>‹#›</a:t>
            </a:fld>
            <a:endParaRPr lang="en-US"/>
          </a:p>
        </p:txBody>
      </p:sp>
      <p:sp>
        <p:nvSpPr>
          <p:cNvPr id="16" name="Footer Placeholder 15"/>
          <p:cNvSpPr>
            <a:spLocks noGrp="1"/>
          </p:cNvSpPr>
          <p:nvPr>
            <p:ph type="ftr" sz="quarter" idx="16"/>
          </p:nvPr>
        </p:nvSpPr>
        <p:spPr/>
        <p:txBody>
          <a:bodyPr/>
          <a:lstStyle/>
          <a:p>
            <a:endParaRPr lang="en-US"/>
          </a:p>
        </p:txBody>
      </p:sp>
      <p:sp>
        <p:nvSpPr>
          <p:cNvPr id="17" name="Title 16"/>
          <p:cNvSpPr>
            <a:spLocks noGrp="1"/>
          </p:cNvSpPr>
          <p:nvPr>
            <p:ph type="title"/>
          </p:nvPr>
        </p:nvSpPr>
        <p:spPr/>
        <p:txBody>
          <a:bodyPr rtlCol="0" anchor="b" anchorCtr="0"/>
          <a:lstStyle/>
          <a:p>
            <a:r>
              <a:rPr kumimoji="0" lang="en-US" smtClean="0"/>
              <a:t>Click to edit Master title style</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5009ABE0-2CEA-4884-9E82-0338F38667A1}" type="datetimeFigureOut">
              <a:rPr lang="en-US" smtClean="0"/>
              <a:pPr/>
              <a:t>3/24/2013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9F16FC4-4DB5-4EA0-94CF-1B394C3370A8}" type="slidenum">
              <a:rPr lang="en-US" smtClean="0"/>
              <a:pPr/>
              <a:t>‹#›</a:t>
            </a:fld>
            <a:endParaRPr lang="en-US"/>
          </a:p>
        </p:txBody>
      </p:sp>
      <p:sp>
        <p:nvSpPr>
          <p:cNvPr id="2" name="Title 1"/>
          <p:cNvSpPr>
            <a:spLocks noGrp="1"/>
          </p:cNvSpPr>
          <p:nvPr>
            <p:ph type="title"/>
          </p:nvPr>
        </p:nvSpPr>
        <p:spPr>
          <a:xfrm>
            <a:off x="685800" y="3505200"/>
            <a:ext cx="7924800" cy="1371600"/>
          </a:xfrm>
        </p:spPr>
        <p:txBody>
          <a:bodyPr>
            <a:noAutofit/>
          </a:bodyPr>
          <a:lstStyle>
            <a:lvl1pPr algn="l" rtl="0">
              <a:spcBef>
                <a:spcPct val="0"/>
              </a:spcBef>
              <a:buNone/>
              <a:defRPr lang="en-US" sz="4800" b="0" dirty="0">
                <a:ln w="3200">
                  <a:solidFill>
                    <a:schemeClr val="bg2">
                      <a:shade val="25000"/>
                      <a:alpha val="25000"/>
                    </a:schemeClr>
                  </a:solidFill>
                  <a:prstDash val="solid"/>
                  <a:round/>
                </a:ln>
                <a:solidFill>
                  <a:srgbClr val="F9F9F9"/>
                </a:solidFill>
                <a:effectLst>
                  <a:innerShdw blurRad="38100" dist="25400" dir="13500000">
                    <a:prstClr val="black">
                      <a:alpha val="70000"/>
                    </a:prstClr>
                  </a:innerShdw>
                </a:effectLst>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685800" y="4958864"/>
            <a:ext cx="7924800" cy="984736"/>
          </a:xfrm>
        </p:spPr>
        <p:txBody>
          <a:bodyPr anchor="t"/>
          <a:lstStyle>
            <a:lvl1pPr marL="0" indent="0">
              <a:buNone/>
              <a:defRPr sz="2000" spc="100" baseline="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cxnSp>
        <p:nvCxnSpPr>
          <p:cNvPr id="7" name="Straight Connector 6"/>
          <p:cNvCxnSpPr/>
          <p:nvPr/>
        </p:nvCxnSpPr>
        <p:spPr>
          <a:xfrm>
            <a:off x="685800" y="4916992"/>
            <a:ext cx="7924800" cy="4301"/>
          </a:xfrm>
          <a:prstGeom prst="line">
            <a:avLst/>
          </a:prstGeom>
          <a:noFill/>
          <a:ln w="9525" cap="flat" cmpd="sng" algn="ctr">
            <a:solidFill>
              <a:srgbClr val="E9E9E8"/>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5009ABE0-2CEA-4884-9E82-0338F38667A1}" type="datetimeFigureOut">
              <a:rPr lang="en-US" smtClean="0"/>
              <a:pPr/>
              <a:t>3/24/2013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9F16FC4-4DB5-4EA0-94CF-1B394C3370A8}" type="slidenum">
              <a:rPr lang="en-US" smtClean="0"/>
              <a:pPr/>
              <a:t>‹#›</a:t>
            </a:fld>
            <a:endParaRPr lang="en-US"/>
          </a:p>
        </p:txBody>
      </p:sp>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11" name="Content Placeholder 10"/>
          <p:cNvSpPr>
            <a:spLocks noGrp="1"/>
          </p:cNvSpPr>
          <p:nvPr>
            <p:ph sz="half" idx="1"/>
          </p:nvPr>
        </p:nvSpPr>
        <p:spPr>
          <a:xfrm>
            <a:off x="457200" y="1524000"/>
            <a:ext cx="4059936"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half" idx="2"/>
          </p:nvPr>
        </p:nvSpPr>
        <p:spPr>
          <a:xfrm>
            <a:off x="4648200" y="1524000"/>
            <a:ext cx="4059936"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9" name="Slide Number Placeholder 8"/>
          <p:cNvSpPr>
            <a:spLocks noGrp="1"/>
          </p:cNvSpPr>
          <p:nvPr>
            <p:ph type="sldNum" sz="quarter" idx="12"/>
          </p:nvPr>
        </p:nvSpPr>
        <p:spPr/>
        <p:txBody>
          <a:bodyPr/>
          <a:lstStyle/>
          <a:p>
            <a:fld id="{39F16FC4-4DB5-4EA0-94CF-1B394C3370A8}" type="slidenum">
              <a:rPr lang="en-US" smtClean="0"/>
              <a:pPr/>
              <a:t>‹#›</a:t>
            </a:fld>
            <a:endParaRPr lang="en-US"/>
          </a:p>
        </p:txBody>
      </p:sp>
      <p:sp>
        <p:nvSpPr>
          <p:cNvPr id="8" name="Footer Placeholder 7"/>
          <p:cNvSpPr>
            <a:spLocks noGrp="1"/>
          </p:cNvSpPr>
          <p:nvPr>
            <p:ph type="ftr" sz="quarter" idx="11"/>
          </p:nvPr>
        </p:nvSpPr>
        <p:spPr/>
        <p:txBody>
          <a:bodyPr/>
          <a:lstStyle/>
          <a:p>
            <a:endParaRPr lang="en-US"/>
          </a:p>
        </p:txBody>
      </p:sp>
      <p:sp>
        <p:nvSpPr>
          <p:cNvPr id="7" name="Date Placeholder 6"/>
          <p:cNvSpPr>
            <a:spLocks noGrp="1"/>
          </p:cNvSpPr>
          <p:nvPr>
            <p:ph type="dt" sz="half" idx="10"/>
          </p:nvPr>
        </p:nvSpPr>
        <p:spPr/>
        <p:txBody>
          <a:bodyPr/>
          <a:lstStyle/>
          <a:p>
            <a:fld id="{5009ABE0-2CEA-4884-9E82-0338F38667A1}" type="datetimeFigureOut">
              <a:rPr lang="en-US" smtClean="0"/>
              <a:pPr/>
              <a:t>3/24/2013</a:t>
            </a:fld>
            <a:endParaRPr lang="en-US"/>
          </a:p>
        </p:txBody>
      </p:sp>
      <p:sp>
        <p:nvSpPr>
          <p:cNvPr id="3" name="Text Placeholder 2"/>
          <p:cNvSpPr>
            <a:spLocks noGrp="1"/>
          </p:cNvSpPr>
          <p:nvPr>
            <p:ph type="body" idx="1"/>
          </p:nvPr>
        </p:nvSpPr>
        <p:spPr>
          <a:xfrm>
            <a:off x="457200" y="1399593"/>
            <a:ext cx="4040188" cy="762000"/>
          </a:xfrm>
          <a:noFill/>
          <a:ln w="25400" cap="rnd" cmpd="sng" algn="ctr">
            <a:noFill/>
            <a:prstDash val="solid"/>
          </a:ln>
          <a:effectLst>
            <a:softEdge rad="63500"/>
          </a:effectLst>
          <a:sp3d prstMaterial="flat"/>
        </p:spPr>
        <p:style>
          <a:lnRef idx="3">
            <a:schemeClr val="lt1"/>
          </a:lnRef>
          <a:fillRef idx="1">
            <a:schemeClr val="accent5"/>
          </a:fillRef>
          <a:effectRef idx="1">
            <a:schemeClr val="accent5"/>
          </a:effectRef>
          <a:fontRef idx="minor">
            <a:schemeClr val="lt1"/>
          </a:fontRef>
        </p:style>
        <p:txBody>
          <a:bodyPr lIns="91440" tIns="45720" rIns="91440" bIns="45720" anchor="b">
            <a:noAutofit/>
          </a:bodyPr>
          <a:lstStyle>
            <a:lvl1pPr marL="0" indent="0" algn="l">
              <a:spcBef>
                <a:spcPts val="0"/>
              </a:spcBef>
              <a:buNone/>
              <a:defRPr sz="2600" b="1">
                <a:solidFill>
                  <a:schemeClr val="tx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32" name="Content Placeholder 31"/>
          <p:cNvSpPr>
            <a:spLocks noGrp="1"/>
          </p:cNvSpPr>
          <p:nvPr>
            <p:ph sz="half" idx="2"/>
          </p:nvPr>
        </p:nvSpPr>
        <p:spPr>
          <a:xfrm>
            <a:off x="457200" y="2201896"/>
            <a:ext cx="4038600" cy="3913632"/>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34" name="Content Placeholder 33"/>
          <p:cNvSpPr>
            <a:spLocks noGrp="1"/>
          </p:cNvSpPr>
          <p:nvPr>
            <p:ph sz="quarter" idx="4"/>
          </p:nvPr>
        </p:nvSpPr>
        <p:spPr>
          <a:xfrm>
            <a:off x="4649788" y="2201896"/>
            <a:ext cx="4038600" cy="3913632"/>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 name="Title 1"/>
          <p:cNvSpPr>
            <a:spLocks noGrp="1"/>
          </p:cNvSpPr>
          <p:nvPr>
            <p:ph type="title"/>
          </p:nvPr>
        </p:nvSpPr>
        <p:spPr>
          <a:xfrm>
            <a:off x="457200" y="155448"/>
            <a:ext cx="8229600" cy="1143000"/>
          </a:xfrm>
        </p:spPr>
        <p:txBody>
          <a:bodyPr anchor="b" anchorCtr="0"/>
          <a:lstStyle>
            <a:lvl1pPr>
              <a:defRPr/>
            </a:lvl1pPr>
          </a:lstStyle>
          <a:p>
            <a:r>
              <a:rPr kumimoji="0" lang="en-US" smtClean="0"/>
              <a:t>Click to edit Master title style</a:t>
            </a:r>
            <a:endParaRPr kumimoji="0" lang="en-US"/>
          </a:p>
        </p:txBody>
      </p:sp>
      <p:sp>
        <p:nvSpPr>
          <p:cNvPr id="12" name="Text Placeholder 11"/>
          <p:cNvSpPr>
            <a:spLocks noGrp="1"/>
          </p:cNvSpPr>
          <p:nvPr>
            <p:ph type="body" idx="3"/>
          </p:nvPr>
        </p:nvSpPr>
        <p:spPr>
          <a:xfrm>
            <a:off x="4648200" y="1399593"/>
            <a:ext cx="4040188" cy="762000"/>
          </a:xfrm>
          <a:noFill/>
          <a:ln w="25400" cap="rnd" cmpd="sng" algn="ctr">
            <a:noFill/>
            <a:prstDash val="solid"/>
          </a:ln>
          <a:effectLst>
            <a:softEdge rad="63500"/>
          </a:effectLst>
        </p:spPr>
        <p:style>
          <a:lnRef idx="3">
            <a:schemeClr val="lt1"/>
          </a:lnRef>
          <a:fillRef idx="1">
            <a:schemeClr val="accent5"/>
          </a:fillRef>
          <a:effectRef idx="1">
            <a:schemeClr val="accent5"/>
          </a:effectRef>
          <a:fontRef idx="minor">
            <a:schemeClr val="lt1"/>
          </a:fontRef>
        </p:style>
        <p:txBody>
          <a:bodyPr lIns="91440" tIns="45720" rIns="91440" bIns="45720" anchor="b">
            <a:noAutofit/>
          </a:bodyPr>
          <a:lstStyle>
            <a:lvl1pPr marL="0" indent="0" algn="l">
              <a:spcBef>
                <a:spcPts val="0"/>
              </a:spcBef>
              <a:buNone/>
              <a:defRPr sz="2600" b="1" baseline="0">
                <a:solidFill>
                  <a:schemeClr val="tx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cxnSp>
        <p:nvCxnSpPr>
          <p:cNvPr id="10" name="Straight Connector 9"/>
          <p:cNvCxnSpPr/>
          <p:nvPr/>
        </p:nvCxnSpPr>
        <p:spPr>
          <a:xfrm>
            <a:off x="562945" y="2180219"/>
            <a:ext cx="3749040" cy="1588"/>
          </a:xfrm>
          <a:prstGeom prst="line">
            <a:avLst/>
          </a:prstGeom>
          <a:noFill/>
          <a:ln w="12700" cap="flat" cmpd="sng" algn="ctr">
            <a:solidFill>
              <a:schemeClr val="bg2">
                <a:tint val="20000"/>
              </a:schemeClr>
            </a:solidFill>
            <a:prstDash val="solid"/>
          </a:ln>
          <a:effectLst>
            <a:outerShdw blurRad="34925"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a:off x="4754880" y="2180219"/>
            <a:ext cx="3749040" cy="1588"/>
          </a:xfrm>
          <a:prstGeom prst="line">
            <a:avLst/>
          </a:prstGeom>
          <a:noFill/>
          <a:ln w="12700" cap="flat" cmpd="sng" algn="ctr">
            <a:solidFill>
              <a:schemeClr val="bg2">
                <a:tint val="20000"/>
              </a:schemeClr>
            </a:solidFill>
            <a:prstDash val="solid"/>
          </a:ln>
          <a:effectLst>
            <a:outerShdw blurRad="34925"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5009ABE0-2CEA-4884-9E82-0338F38667A1}" type="datetimeFigureOut">
              <a:rPr lang="en-US" smtClean="0"/>
              <a:pPr/>
              <a:t>3/24/2013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9F16FC4-4DB5-4EA0-94CF-1B394C3370A8}" type="slidenum">
              <a:rPr lang="en-US" smtClean="0"/>
              <a:pPr/>
              <a:t>‹#›</a:t>
            </a:fld>
            <a:endParaRPr lang="en-US"/>
          </a:p>
        </p:txBody>
      </p:sp>
      <p:sp>
        <p:nvSpPr>
          <p:cNvPr id="2" name="Title 1"/>
          <p:cNvSpPr>
            <a:spLocks noGrp="1"/>
          </p:cNvSpPr>
          <p:nvPr>
            <p:ph type="title"/>
          </p:nvPr>
        </p:nvSpPr>
        <p:spPr/>
        <p:txBody>
          <a:bodyPr/>
          <a:lstStyle/>
          <a:p>
            <a:r>
              <a:rPr kumimoji="0" lang="en-US" smtClean="0"/>
              <a:t>Click to edit Master title style</a:t>
            </a:r>
            <a:endParaRPr kumimoji="0"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009ABE0-2CEA-4884-9E82-0338F38667A1}" type="datetimeFigureOut">
              <a:rPr lang="en-US" smtClean="0"/>
              <a:pPr/>
              <a:t>3/24/2013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9F16FC4-4DB5-4EA0-94CF-1B394C3370A8}"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9" name="Content Placeholder 28"/>
          <p:cNvSpPr>
            <a:spLocks noGrp="1"/>
          </p:cNvSpPr>
          <p:nvPr>
            <p:ph sz="quarter" idx="1"/>
          </p:nvPr>
        </p:nvSpPr>
        <p:spPr>
          <a:xfrm>
            <a:off x="457200" y="457200"/>
            <a:ext cx="6248400" cy="5715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3" name="Text Placeholder 2"/>
          <p:cNvSpPr>
            <a:spLocks noGrp="1"/>
          </p:cNvSpPr>
          <p:nvPr>
            <p:ph type="body" idx="2"/>
          </p:nvPr>
        </p:nvSpPr>
        <p:spPr>
          <a:xfrm>
            <a:off x="6781800" y="1600200"/>
            <a:ext cx="1984248" cy="3733800"/>
          </a:xfrm>
        </p:spPr>
        <p:txBody>
          <a:bodyPr tIns="45720" bIns="45720" anchor="t" anchorCtr="0"/>
          <a:lstStyle>
            <a:lvl1pPr marL="0" indent="0">
              <a:lnSpc>
                <a:spcPct val="125000"/>
              </a:lnSpc>
              <a:spcAft>
                <a:spcPts val="1000"/>
              </a:spcAft>
              <a:buNone/>
              <a:defRPr sz="1600">
                <a:solidFill>
                  <a:schemeClr val="tx2"/>
                </a:solidFill>
              </a:defRPr>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31" name="Title 30"/>
          <p:cNvSpPr>
            <a:spLocks noGrp="1"/>
          </p:cNvSpPr>
          <p:nvPr>
            <p:ph type="title"/>
          </p:nvPr>
        </p:nvSpPr>
        <p:spPr>
          <a:xfrm>
            <a:off x="6781800" y="457200"/>
            <a:ext cx="1981200" cy="1066800"/>
          </a:xfrm>
        </p:spPr>
        <p:txBody>
          <a:bodyPr lIns="91440" tIns="91440" anchor="b" anchorCtr="0"/>
          <a:lstStyle>
            <a:lvl1pPr algn="l">
              <a:buNone/>
              <a:defRPr sz="1800" b="1" spc="-50" baseline="0">
                <a:ln w="3175">
                  <a:noFill/>
                </a:ln>
                <a:solidFill>
                  <a:schemeClr val="tx2"/>
                </a:solidFill>
                <a:effectLst/>
                <a:latin typeface="+mn-lt"/>
                <a:ea typeface="+mn-ea"/>
                <a:cs typeface="+mn-cs"/>
              </a:defRPr>
            </a:lvl1pPr>
          </a:lstStyle>
          <a:p>
            <a:r>
              <a:rPr kumimoji="0" lang="en-US" smtClean="0"/>
              <a:t>Click to edit Master title style</a:t>
            </a:r>
            <a:endParaRPr kumimoji="0" lang="en-US"/>
          </a:p>
        </p:txBody>
      </p:sp>
      <p:sp>
        <p:nvSpPr>
          <p:cNvPr id="8" name="Date Placeholder 7"/>
          <p:cNvSpPr>
            <a:spLocks noGrp="1"/>
          </p:cNvSpPr>
          <p:nvPr>
            <p:ph type="dt" sz="half" idx="14"/>
          </p:nvPr>
        </p:nvSpPr>
        <p:spPr/>
        <p:txBody>
          <a:bodyPr/>
          <a:lstStyle/>
          <a:p>
            <a:fld id="{5009ABE0-2CEA-4884-9E82-0338F38667A1}" type="datetimeFigureOut">
              <a:rPr lang="en-US" smtClean="0"/>
              <a:pPr/>
              <a:t>3/24/2013</a:t>
            </a:fld>
            <a:endParaRPr lang="en-US"/>
          </a:p>
        </p:txBody>
      </p:sp>
      <p:sp>
        <p:nvSpPr>
          <p:cNvPr id="9" name="Slide Number Placeholder 8"/>
          <p:cNvSpPr>
            <a:spLocks noGrp="1"/>
          </p:cNvSpPr>
          <p:nvPr>
            <p:ph type="sldNum" sz="quarter" idx="15"/>
          </p:nvPr>
        </p:nvSpPr>
        <p:spPr/>
        <p:txBody>
          <a:bodyPr/>
          <a:lstStyle/>
          <a:p>
            <a:fld id="{39F16FC4-4DB5-4EA0-94CF-1B394C3370A8}" type="slidenum">
              <a:rPr lang="en-US" smtClean="0"/>
              <a:pPr/>
              <a:t>‹#›</a:t>
            </a:fld>
            <a:endParaRPr lang="en-US"/>
          </a:p>
        </p:txBody>
      </p:sp>
      <p:sp>
        <p:nvSpPr>
          <p:cNvPr id="10" name="Footer Placeholder 9"/>
          <p:cNvSpPr>
            <a:spLocks noGrp="1"/>
          </p:cNvSpPr>
          <p:nvPr>
            <p:ph type="ftr" sz="quarter" idx="16"/>
          </p:nvPr>
        </p:nvSpPr>
        <p:spPr/>
        <p:txBody>
          <a:bodyPr/>
          <a:lstStyle/>
          <a:p>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629400" y="457200"/>
            <a:ext cx="2057400" cy="1066800"/>
          </a:xfrm>
        </p:spPr>
        <p:txBody>
          <a:bodyPr lIns="91440" tIns="91440" anchor="b" anchorCtr="0"/>
          <a:lstStyle>
            <a:lvl1pPr algn="l">
              <a:buNone/>
              <a:defRPr sz="1800" b="1" spc="-50" baseline="0">
                <a:ln w="3175">
                  <a:noFill/>
                </a:ln>
                <a:solidFill>
                  <a:schemeClr val="tx2"/>
                </a:solidFill>
                <a:effectLst/>
                <a:latin typeface="+mn-lt"/>
                <a:ea typeface="+mn-ea"/>
                <a:cs typeface="+mn-cs"/>
              </a:defRPr>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457200" y="457200"/>
            <a:ext cx="6019800" cy="5562600"/>
          </a:xfrm>
          <a:solidFill>
            <a:schemeClr val="tx2">
              <a:tint val="40000"/>
            </a:schemeClr>
          </a:solidFill>
          <a:effectLst>
            <a:outerShdw blurRad="88900" sx="103000" sy="103000" algn="ctr" rotWithShape="0">
              <a:prstClr val="black">
                <a:alpha val="32000"/>
              </a:prstClr>
            </a:outerShdw>
            <a:softEdge rad="127000"/>
          </a:effectLst>
        </p:spPr>
        <p:txBody>
          <a:bodyPr/>
          <a:lstStyle>
            <a:lvl1pPr marL="0" indent="0">
              <a:buNone/>
              <a:defRPr sz="3200">
                <a:solidFill>
                  <a:schemeClr val="bg1"/>
                </a:solidFill>
              </a:defRPr>
            </a:lvl1pPr>
          </a:lstStyle>
          <a:p>
            <a:r>
              <a:rPr kumimoji="0" lang="en-US" smtClean="0"/>
              <a:t>Click icon to add picture</a:t>
            </a:r>
            <a:endParaRPr kumimoji="0" lang="en-US"/>
          </a:p>
        </p:txBody>
      </p:sp>
      <p:sp>
        <p:nvSpPr>
          <p:cNvPr id="4" name="Text Placeholder 3"/>
          <p:cNvSpPr>
            <a:spLocks noGrp="1"/>
          </p:cNvSpPr>
          <p:nvPr>
            <p:ph type="body" sz="half" idx="2"/>
          </p:nvPr>
        </p:nvSpPr>
        <p:spPr>
          <a:xfrm>
            <a:off x="6629400" y="1600200"/>
            <a:ext cx="2057400" cy="4419600"/>
          </a:xfrm>
        </p:spPr>
        <p:txBody>
          <a:bodyPr anchor="t" anchorCtr="0"/>
          <a:lstStyle>
            <a:lvl1pPr marL="0" indent="0">
              <a:lnSpc>
                <a:spcPct val="125000"/>
              </a:lnSpc>
              <a:spcAft>
                <a:spcPts val="1000"/>
              </a:spcAft>
              <a:buFontTx/>
              <a:buNone/>
              <a:defRPr sz="1600" b="0">
                <a:solidFill>
                  <a:schemeClr val="tx2"/>
                </a:solidFill>
              </a:defRPr>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8" name="Date Placeholder 7"/>
          <p:cNvSpPr>
            <a:spLocks noGrp="1"/>
          </p:cNvSpPr>
          <p:nvPr>
            <p:ph type="dt" sz="half" idx="10"/>
          </p:nvPr>
        </p:nvSpPr>
        <p:spPr/>
        <p:txBody>
          <a:bodyPr/>
          <a:lstStyle/>
          <a:p>
            <a:fld id="{5009ABE0-2CEA-4884-9E82-0338F38667A1}" type="datetimeFigureOut">
              <a:rPr lang="en-US" smtClean="0"/>
              <a:pPr/>
              <a:t>3/24/2013</a:t>
            </a:fld>
            <a:endParaRPr lang="en-US"/>
          </a:p>
        </p:txBody>
      </p:sp>
      <p:sp>
        <p:nvSpPr>
          <p:cNvPr id="9" name="Slide Number Placeholder 8"/>
          <p:cNvSpPr>
            <a:spLocks noGrp="1"/>
          </p:cNvSpPr>
          <p:nvPr>
            <p:ph type="sldNum" sz="quarter" idx="11"/>
          </p:nvPr>
        </p:nvSpPr>
        <p:spPr/>
        <p:txBody>
          <a:bodyPr/>
          <a:lstStyle/>
          <a:p>
            <a:fld id="{39F16FC4-4DB5-4EA0-94CF-1B394C3370A8}" type="slidenum">
              <a:rPr lang="en-US" smtClean="0"/>
              <a:pPr/>
              <a:t>‹#›</a:t>
            </a:fld>
            <a:endParaRPr lang="en-US"/>
          </a:p>
        </p:txBody>
      </p:sp>
      <p:sp>
        <p:nvSpPr>
          <p:cNvPr id="10" name="Footer Placeholder 9"/>
          <p:cNvSpPr>
            <a:spLocks noGrp="1"/>
          </p:cNvSpPr>
          <p:nvPr>
            <p:ph type="ftr" sz="quarter" idx="12"/>
          </p:nvPr>
        </p:nvSpPr>
        <p:spPr/>
        <p:txBody>
          <a:bodyPr/>
          <a:lstStyle/>
          <a:p>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9" name="Text Placeholder 8"/>
          <p:cNvSpPr>
            <a:spLocks noGrp="1"/>
          </p:cNvSpPr>
          <p:nvPr>
            <p:ph type="body" idx="1"/>
          </p:nvPr>
        </p:nvSpPr>
        <p:spPr>
          <a:xfrm>
            <a:off x="457200" y="1447800"/>
            <a:ext cx="8229600" cy="4678363"/>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24" name="Date Placeholder 23"/>
          <p:cNvSpPr>
            <a:spLocks noGrp="1"/>
          </p:cNvSpPr>
          <p:nvPr>
            <p:ph type="dt" sz="half" idx="2"/>
          </p:nvPr>
        </p:nvSpPr>
        <p:spPr>
          <a:xfrm>
            <a:off x="5791200" y="6203667"/>
            <a:ext cx="2590800" cy="384048"/>
          </a:xfrm>
          <a:prstGeom prst="rect">
            <a:avLst/>
          </a:prstGeom>
        </p:spPr>
        <p:txBody>
          <a:bodyPr vert="horz" anchor="ctr" anchorCtr="0"/>
          <a:lstStyle>
            <a:lvl1pPr algn="l" eaLnBrk="1" latinLnBrk="0" hangingPunct="1">
              <a:defRPr kumimoji="0" sz="1200">
                <a:solidFill>
                  <a:schemeClr val="tx2"/>
                </a:solidFill>
              </a:defRPr>
            </a:lvl1pPr>
          </a:lstStyle>
          <a:p>
            <a:fld id="{5009ABE0-2CEA-4884-9E82-0338F38667A1}" type="datetimeFigureOut">
              <a:rPr lang="en-US" smtClean="0"/>
              <a:pPr/>
              <a:t>3/24/2013</a:t>
            </a:fld>
            <a:endParaRPr lang="en-US"/>
          </a:p>
        </p:txBody>
      </p:sp>
      <p:sp>
        <p:nvSpPr>
          <p:cNvPr id="10" name="Footer Placeholder 9"/>
          <p:cNvSpPr>
            <a:spLocks noGrp="1"/>
          </p:cNvSpPr>
          <p:nvPr>
            <p:ph type="ftr" sz="quarter" idx="3"/>
          </p:nvPr>
        </p:nvSpPr>
        <p:spPr>
          <a:xfrm>
            <a:off x="2133600" y="6203667"/>
            <a:ext cx="3581400" cy="384048"/>
          </a:xfrm>
          <a:prstGeom prst="rect">
            <a:avLst/>
          </a:prstGeom>
        </p:spPr>
        <p:txBody>
          <a:bodyPr vert="horz" anchor="ctr" anchorCtr="0"/>
          <a:lstStyle>
            <a:lvl1pPr algn="r" eaLnBrk="1" latinLnBrk="0" hangingPunct="1">
              <a:defRPr kumimoji="0" sz="1200">
                <a:solidFill>
                  <a:schemeClr val="tx2"/>
                </a:solidFill>
              </a:defRPr>
            </a:lvl1pPr>
          </a:lstStyle>
          <a:p>
            <a:endParaRPr lang="en-US"/>
          </a:p>
        </p:txBody>
      </p:sp>
      <p:sp>
        <p:nvSpPr>
          <p:cNvPr id="22" name="Slide Number Placeholder 21"/>
          <p:cNvSpPr>
            <a:spLocks noGrp="1"/>
          </p:cNvSpPr>
          <p:nvPr>
            <p:ph type="sldNum" sz="quarter" idx="4"/>
          </p:nvPr>
        </p:nvSpPr>
        <p:spPr>
          <a:xfrm>
            <a:off x="8410575" y="6181531"/>
            <a:ext cx="609600" cy="457200"/>
          </a:xfrm>
          <a:prstGeom prst="rect">
            <a:avLst/>
          </a:prstGeom>
          <a:noFill/>
        </p:spPr>
        <p:txBody>
          <a:bodyPr vert="horz" lIns="0" tIns="0" rIns="0" bIns="0" anchor="ctr" anchorCtr="0">
            <a:noAutofit/>
          </a:bodyPr>
          <a:lstStyle>
            <a:lvl1pPr algn="ctr" eaLnBrk="1" latinLnBrk="0" hangingPunct="1">
              <a:defRPr kumimoji="0" sz="1600" baseline="0">
                <a:solidFill>
                  <a:schemeClr val="tx2"/>
                </a:solidFill>
              </a:defRPr>
            </a:lvl1pPr>
          </a:lstStyle>
          <a:p>
            <a:fld id="{39F16FC4-4DB5-4EA0-94CF-1B394C3370A8}" type="slidenum">
              <a:rPr lang="en-US" smtClean="0"/>
              <a:pPr/>
              <a:t>‹#›</a:t>
            </a:fld>
            <a:endParaRPr lang="en-US"/>
          </a:p>
        </p:txBody>
      </p:sp>
      <p:sp>
        <p:nvSpPr>
          <p:cNvPr id="5" name="Title Placeholder 4"/>
          <p:cNvSpPr>
            <a:spLocks noGrp="1"/>
          </p:cNvSpPr>
          <p:nvPr>
            <p:ph type="title"/>
          </p:nvPr>
        </p:nvSpPr>
        <p:spPr>
          <a:xfrm>
            <a:off x="457200" y="152400"/>
            <a:ext cx="8229600" cy="1219200"/>
          </a:xfrm>
          <a:prstGeom prst="rect">
            <a:avLst/>
          </a:prstGeom>
          <a:ln w="6350" cap="rnd">
            <a:noFill/>
          </a:ln>
        </p:spPr>
        <p:txBody>
          <a:bodyPr vert="horz" anchor="b" anchorCtr="0">
            <a:normAutofit/>
          </a:bodyPr>
          <a:lstStyle/>
          <a:p>
            <a:r>
              <a:rPr kumimoji="0" lang="en-US" smtClean="0"/>
              <a:t>Click to edit Master title style</a:t>
            </a:r>
            <a:endParaRPr kumimoji="0" lang="en-US"/>
          </a:p>
        </p:txBody>
      </p:sp>
    </p:spTree>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lang="en-US" sz="4200" b="0" kern="1200" spc="-100" baseline="0" dirty="0">
          <a:ln w="3200">
            <a:solidFill>
              <a:schemeClr val="bg2">
                <a:shade val="75000"/>
                <a:alpha val="25000"/>
              </a:schemeClr>
            </a:solidFill>
            <a:prstDash val="solid"/>
            <a:round/>
          </a:ln>
          <a:solidFill>
            <a:srgbClr val="F9F9F9"/>
          </a:solidFill>
          <a:effectLst>
            <a:innerShdw blurRad="50800" dist="25400" dir="13500000">
              <a:prstClr val="black">
                <a:alpha val="70000"/>
              </a:prstClr>
            </a:innerShdw>
          </a:effectLst>
          <a:latin typeface="+mj-lt"/>
          <a:ea typeface="+mj-ea"/>
          <a:cs typeface="+mj-cs"/>
        </a:defRPr>
      </a:lvl1pPr>
    </p:titleStyle>
    <p:bodyStyle>
      <a:lvl1pPr marL="274320" indent="-274320" algn="l" rtl="0" eaLnBrk="1" latinLnBrk="0" hangingPunct="1">
        <a:spcBef>
          <a:spcPts val="600"/>
        </a:spcBef>
        <a:buClr>
          <a:schemeClr val="accent2"/>
        </a:buClr>
        <a:buSzPct val="85000"/>
        <a:buFont typeface="Wingdings 2"/>
        <a:buChar char=""/>
        <a:defRPr kumimoji="0" sz="2600" kern="1200">
          <a:solidFill>
            <a:schemeClr val="tx1"/>
          </a:solidFill>
          <a:latin typeface="+mn-lt"/>
          <a:ea typeface="+mn-ea"/>
          <a:cs typeface="+mn-cs"/>
        </a:defRPr>
      </a:lvl1pPr>
      <a:lvl2pPr marL="640080" indent="-274320" algn="l" rtl="0" eaLnBrk="1" latinLnBrk="0" hangingPunct="1">
        <a:spcBef>
          <a:spcPts val="300"/>
        </a:spcBef>
        <a:buClr>
          <a:schemeClr val="accent2">
            <a:shade val="75000"/>
          </a:schemeClr>
        </a:buClr>
        <a:buSzPct val="85000"/>
        <a:buFont typeface="Wingdings 2"/>
        <a:buChar char=""/>
        <a:defRPr kumimoji="0" sz="2400" kern="1200">
          <a:solidFill>
            <a:schemeClr val="tx2"/>
          </a:solidFill>
          <a:latin typeface="+mn-lt"/>
          <a:ea typeface="+mn-ea"/>
          <a:cs typeface="+mn-cs"/>
        </a:defRPr>
      </a:lvl2pPr>
      <a:lvl3pPr marL="1005840" indent="-228600" algn="l" rtl="0" eaLnBrk="1" latinLnBrk="0" hangingPunct="1">
        <a:spcBef>
          <a:spcPts val="300"/>
        </a:spcBef>
        <a:buClr>
          <a:schemeClr val="accent2">
            <a:shade val="50000"/>
          </a:schemeClr>
        </a:buClr>
        <a:buSzPct val="85000"/>
        <a:buFont typeface="Wingdings 2"/>
        <a:buChar char=""/>
        <a:defRPr kumimoji="0" sz="2100" kern="1200">
          <a:solidFill>
            <a:schemeClr val="tx1"/>
          </a:solidFill>
          <a:latin typeface="+mn-lt"/>
          <a:ea typeface="+mn-ea"/>
          <a:cs typeface="+mn-cs"/>
        </a:defRPr>
      </a:lvl3pPr>
      <a:lvl4pPr marL="1280160" indent="-228600" algn="l" rtl="0" eaLnBrk="1" latinLnBrk="0" hangingPunct="1">
        <a:spcBef>
          <a:spcPts val="300"/>
        </a:spcBef>
        <a:buClr>
          <a:schemeClr val="accent2">
            <a:shade val="75000"/>
          </a:schemeClr>
        </a:buClr>
        <a:buSzPct val="85000"/>
        <a:buFont typeface="Wingdings 2" pitchFamily="18" charset="2"/>
        <a:buChar char=""/>
        <a:defRPr kumimoji="0" sz="1900" kern="1200">
          <a:solidFill>
            <a:schemeClr val="tx1"/>
          </a:solidFill>
          <a:latin typeface="+mn-lt"/>
          <a:ea typeface="+mn-ea"/>
          <a:cs typeface="+mn-cs"/>
        </a:defRPr>
      </a:lvl4pPr>
      <a:lvl5pPr marL="1554480" indent="-228600" algn="l" rtl="0" eaLnBrk="1" latinLnBrk="0" hangingPunct="1">
        <a:spcBef>
          <a:spcPts val="340"/>
        </a:spcBef>
        <a:buClr>
          <a:schemeClr val="accent2">
            <a:shade val="75000"/>
          </a:schemeClr>
        </a:buClr>
        <a:buSzPct val="85000"/>
        <a:buFont typeface="Wingdings 2" pitchFamily="18" charset="2"/>
        <a:buChar char=""/>
        <a:defRPr kumimoji="0" sz="1600" kern="1200">
          <a:solidFill>
            <a:schemeClr val="tx1"/>
          </a:solidFill>
          <a:latin typeface="+mn-lt"/>
          <a:ea typeface="+mn-ea"/>
          <a:cs typeface="+mn-cs"/>
        </a:defRPr>
      </a:lvl5pPr>
      <a:lvl6pPr marL="1828800" indent="-228600" algn="l" rtl="0" eaLnBrk="1" latinLnBrk="0" hangingPunct="1">
        <a:spcBef>
          <a:spcPts val="340"/>
        </a:spcBef>
        <a:buClr>
          <a:schemeClr val="accent2">
            <a:shade val="75000"/>
          </a:schemeClr>
        </a:buClr>
        <a:buSzPct val="85000"/>
        <a:buFont typeface="Wingdings 2" pitchFamily="18" charset="2"/>
        <a:buChar char="?"/>
        <a:defRPr kumimoji="0" sz="1700" kern="1200">
          <a:solidFill>
            <a:schemeClr val="tx1"/>
          </a:solidFill>
          <a:latin typeface="+mn-lt"/>
          <a:ea typeface="+mn-ea"/>
          <a:cs typeface="+mn-cs"/>
        </a:defRPr>
      </a:lvl6pPr>
      <a:lvl7pPr marL="2011680" indent="-182880" algn="l" rtl="0" eaLnBrk="1" latinLnBrk="0" hangingPunct="1">
        <a:spcBef>
          <a:spcPts val="340"/>
        </a:spcBef>
        <a:buClr>
          <a:schemeClr val="accent2">
            <a:shade val="75000"/>
          </a:schemeClr>
        </a:buClr>
        <a:buSzPct val="85000"/>
        <a:buFont typeface="Wingdings 2" pitchFamily="18" charset="2"/>
        <a:buChar char="?"/>
        <a:defRPr kumimoji="0" sz="1600" kern="1200" baseline="0">
          <a:solidFill>
            <a:schemeClr val="tx1"/>
          </a:solidFill>
          <a:latin typeface="+mn-lt"/>
          <a:ea typeface="+mn-ea"/>
          <a:cs typeface="+mn-cs"/>
        </a:defRPr>
      </a:lvl7pPr>
      <a:lvl8pPr marL="2286000" indent="-182880" algn="l" rtl="0" eaLnBrk="1" latinLnBrk="0" hangingPunct="1">
        <a:spcBef>
          <a:spcPts val="340"/>
        </a:spcBef>
        <a:buClr>
          <a:schemeClr val="accent2">
            <a:shade val="75000"/>
          </a:schemeClr>
        </a:buClr>
        <a:buSzPct val="85000"/>
        <a:buFont typeface="Wingdings 2" pitchFamily="18" charset="2"/>
        <a:buChar char="?"/>
        <a:defRPr kumimoji="0" sz="1500" kern="1200">
          <a:solidFill>
            <a:schemeClr val="tx1"/>
          </a:solidFill>
          <a:latin typeface="+mn-lt"/>
          <a:ea typeface="+mn-ea"/>
          <a:cs typeface="+mn-cs"/>
        </a:defRPr>
      </a:lvl8pPr>
      <a:lvl9pPr marL="2560320" indent="-182880" algn="l" rtl="0" eaLnBrk="1" latinLnBrk="0" hangingPunct="1">
        <a:spcBef>
          <a:spcPts val="340"/>
        </a:spcBef>
        <a:buClr>
          <a:schemeClr val="accent2">
            <a:shade val="75000"/>
          </a:schemeClr>
        </a:buClr>
        <a:buSzPct val="85000"/>
        <a:buFont typeface="Wingdings 2" pitchFamily="18" charset="2"/>
        <a:buChar char="?"/>
        <a:defRPr kumimoji="0" sz="15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2.gif"/><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3.gif"/><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9.gif"/><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5.gif"/><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4495800" y="4038600"/>
            <a:ext cx="4191000" cy="2057400"/>
          </a:xfrm>
        </p:spPr>
        <p:txBody>
          <a:bodyPr/>
          <a:lstStyle/>
          <a:p>
            <a:r>
              <a:rPr lang="en-US" sz="4000" dirty="0" smtClean="0"/>
              <a:t>How </a:t>
            </a:r>
            <a:r>
              <a:rPr lang="en-US" sz="4000" dirty="0" smtClean="0"/>
              <a:t>We May Have Arrived Where We Are</a:t>
            </a:r>
            <a:endParaRPr lang="en-US" sz="4000" dirty="0"/>
          </a:p>
        </p:txBody>
      </p:sp>
      <p:sp>
        <p:nvSpPr>
          <p:cNvPr id="2" name="Title 1"/>
          <p:cNvSpPr>
            <a:spLocks noGrp="1"/>
          </p:cNvSpPr>
          <p:nvPr>
            <p:ph type="ctrTitle"/>
          </p:nvPr>
        </p:nvSpPr>
        <p:spPr>
          <a:xfrm>
            <a:off x="457200" y="762000"/>
            <a:ext cx="3733800" cy="2590800"/>
          </a:xfrm>
        </p:spPr>
        <p:txBody>
          <a:bodyPr/>
          <a:lstStyle/>
          <a:p>
            <a:r>
              <a:rPr lang="en-US" sz="4000" dirty="0" smtClean="0"/>
              <a:t>“Westward The Course of Empire Takes Its Way”</a:t>
            </a:r>
            <a:r>
              <a:rPr lang="en-US" dirty="0" smtClean="0"/>
              <a:t/>
            </a:r>
            <a:br>
              <a:rPr lang="en-US" dirty="0" smtClean="0"/>
            </a:br>
            <a:r>
              <a:rPr lang="en-US" sz="2400" dirty="0" smtClean="0"/>
              <a:t>Emmanuel Leutze</a:t>
            </a:r>
            <a:endParaRPr lang="en-US" dirty="0"/>
          </a:p>
        </p:txBody>
      </p:sp>
      <p:pic>
        <p:nvPicPr>
          <p:cNvPr id="40963" name="Picture 3" descr="http://3.bp.blogspot.com/-Lv_6BzYSj40/Tax-7oaAkDI/AAAAAAAAECE/N3P5d0oV5kA/s1600/daniel_boone_escorting_settlers_through_the_cumberland_gap_by_george_caleb_bingham_1851-523.jpg"/>
          <p:cNvPicPr>
            <a:picLocks noChangeAspect="1" noChangeArrowheads="1"/>
          </p:cNvPicPr>
          <p:nvPr/>
        </p:nvPicPr>
        <p:blipFill>
          <a:blip r:embed="rId2" cstate="print"/>
          <a:srcRect/>
          <a:stretch>
            <a:fillRect/>
          </a:stretch>
        </p:blipFill>
        <p:spPr bwMode="auto">
          <a:xfrm>
            <a:off x="381000" y="3733799"/>
            <a:ext cx="3886200" cy="2847077"/>
          </a:xfrm>
          <a:prstGeom prst="rect">
            <a:avLst/>
          </a:prstGeom>
          <a:noFill/>
        </p:spPr>
      </p:pic>
      <p:pic>
        <p:nvPicPr>
          <p:cNvPr id="40965" name="Picture 5" descr="http://upload.wikimedia.org/wikipedia/commons/thumb/1/1a/Emanuel_Leutze_-_Westward_the_Course_of_Empire_Takes_Its_Way_-_Smithsonian.jpg/622px-Emanuel_Leutze_-_Westward_the_Course_of_Empire_Takes_Its_Way_-_Smithsonian.jpg"/>
          <p:cNvPicPr>
            <a:picLocks noChangeAspect="1" noChangeArrowheads="1"/>
          </p:cNvPicPr>
          <p:nvPr/>
        </p:nvPicPr>
        <p:blipFill>
          <a:blip r:embed="rId3" cstate="print"/>
          <a:srcRect l="7717" t="8333" r="7395" b="25000"/>
          <a:stretch>
            <a:fillRect/>
          </a:stretch>
        </p:blipFill>
        <p:spPr bwMode="auto">
          <a:xfrm>
            <a:off x="4495800" y="533400"/>
            <a:ext cx="4343400" cy="2632364"/>
          </a:xfrm>
          <a:prstGeom prst="rect">
            <a:avLst/>
          </a:prstGeom>
          <a:noFill/>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228600" y="1371600"/>
            <a:ext cx="3429000" cy="5181600"/>
          </a:xfrm>
        </p:spPr>
        <p:txBody>
          <a:bodyPr>
            <a:noAutofit/>
          </a:bodyPr>
          <a:lstStyle/>
          <a:p>
            <a:r>
              <a:rPr lang="en-US" sz="1900" dirty="0" smtClean="0"/>
              <a:t>1740-The proprietary governor of the Granville District begins issuing grants to Quakers and others from the tidewater counties of NC and VA.</a:t>
            </a:r>
          </a:p>
          <a:p>
            <a:r>
              <a:rPr lang="en-US" sz="1900" dirty="0" smtClean="0"/>
              <a:t>1750 -- The Upper Road has become an important wagon route for southbound migrations into NC.</a:t>
            </a:r>
          </a:p>
          <a:p>
            <a:r>
              <a:rPr lang="en-US" sz="1900" dirty="0" smtClean="0"/>
              <a:t>1776-1781 -- During the </a:t>
            </a:r>
            <a:r>
              <a:rPr lang="en-US" sz="1900" dirty="0" smtClean="0"/>
              <a:t>Revolution, </a:t>
            </a:r>
            <a:r>
              <a:rPr lang="en-US" sz="1900" dirty="0" smtClean="0"/>
              <a:t>used for troop movements, particularly with battles at Guilford Courthouse, King's Mountain, and Cowpens.</a:t>
            </a:r>
            <a:endParaRPr lang="en-US" sz="1900" dirty="0"/>
          </a:p>
        </p:txBody>
      </p:sp>
      <p:sp>
        <p:nvSpPr>
          <p:cNvPr id="3" name="Title 2"/>
          <p:cNvSpPr>
            <a:spLocks noGrp="1"/>
          </p:cNvSpPr>
          <p:nvPr>
            <p:ph type="title"/>
          </p:nvPr>
        </p:nvSpPr>
        <p:spPr/>
        <p:txBody>
          <a:bodyPr/>
          <a:lstStyle/>
          <a:p>
            <a:r>
              <a:rPr lang="en-US" dirty="0" smtClean="0"/>
              <a:t>1740 - Upper Road</a:t>
            </a:r>
            <a:endParaRPr lang="en-US" dirty="0"/>
          </a:p>
        </p:txBody>
      </p:sp>
      <p:pic>
        <p:nvPicPr>
          <p:cNvPr id="8194" name="Picture 2" descr="C:\Users\Owner\Desktop\2-Kentucky\Boyle Co Gen Assn\Presentations\Migration Patterns\Maps\7-Upper Road.jpg"/>
          <p:cNvPicPr>
            <a:picLocks noChangeAspect="1" noChangeArrowheads="1"/>
          </p:cNvPicPr>
          <p:nvPr/>
        </p:nvPicPr>
        <p:blipFill>
          <a:blip r:embed="rId2" cstate="print"/>
          <a:srcRect/>
          <a:stretch>
            <a:fillRect/>
          </a:stretch>
        </p:blipFill>
        <p:spPr bwMode="auto">
          <a:xfrm>
            <a:off x="3642597" y="1219200"/>
            <a:ext cx="5120403" cy="3962400"/>
          </a:xfrm>
          <a:prstGeom prst="rect">
            <a:avLst/>
          </a:prstGeom>
          <a:noFill/>
        </p:spPr>
      </p:pic>
      <p:sp>
        <p:nvSpPr>
          <p:cNvPr id="6" name="TextBox 5"/>
          <p:cNvSpPr txBox="1"/>
          <p:nvPr/>
        </p:nvSpPr>
        <p:spPr>
          <a:xfrm>
            <a:off x="4038600" y="5486400"/>
            <a:ext cx="4724400" cy="923330"/>
          </a:xfrm>
          <a:prstGeom prst="rect">
            <a:avLst/>
          </a:prstGeom>
          <a:noFill/>
        </p:spPr>
        <p:txBody>
          <a:bodyPr wrap="square" rtlCol="0">
            <a:spAutoFit/>
          </a:bodyPr>
          <a:lstStyle/>
          <a:p>
            <a:r>
              <a:rPr lang="en-US" dirty="0"/>
              <a:t>Fredericksburg, </a:t>
            </a:r>
            <a:r>
              <a:rPr lang="en-US" dirty="0" smtClean="0"/>
              <a:t>VA; Amelia </a:t>
            </a:r>
            <a:r>
              <a:rPr lang="en-US" dirty="0"/>
              <a:t>CH, </a:t>
            </a:r>
            <a:r>
              <a:rPr lang="en-US" dirty="0" smtClean="0"/>
              <a:t>VA; Hillsboro</a:t>
            </a:r>
            <a:r>
              <a:rPr lang="en-US" dirty="0"/>
              <a:t>, </a:t>
            </a:r>
            <a:r>
              <a:rPr lang="en-US" dirty="0" smtClean="0"/>
              <a:t>NC; Salisbury</a:t>
            </a:r>
            <a:r>
              <a:rPr lang="en-US" dirty="0"/>
              <a:t>, </a:t>
            </a:r>
            <a:r>
              <a:rPr lang="en-US" dirty="0" smtClean="0"/>
              <a:t>NC; Charlotte</a:t>
            </a:r>
            <a:r>
              <a:rPr lang="en-US" dirty="0"/>
              <a:t>, </a:t>
            </a:r>
            <a:r>
              <a:rPr lang="en-US" dirty="0" smtClean="0"/>
              <a:t>NC; Spartanburg</a:t>
            </a:r>
            <a:r>
              <a:rPr lang="en-US" dirty="0"/>
              <a:t>, </a:t>
            </a:r>
            <a:r>
              <a:rPr lang="en-US" dirty="0" smtClean="0"/>
              <a:t>SC; Greenville</a:t>
            </a:r>
            <a:r>
              <a:rPr lang="en-US" dirty="0"/>
              <a:t>, </a:t>
            </a:r>
            <a:r>
              <a:rPr lang="en-US" dirty="0" smtClean="0"/>
              <a:t>SC; Athens</a:t>
            </a:r>
            <a:r>
              <a:rPr lang="en-US" dirty="0"/>
              <a:t>, </a:t>
            </a:r>
            <a:r>
              <a:rPr lang="en-US" dirty="0" smtClean="0"/>
              <a:t>GA</a:t>
            </a:r>
            <a:endParaRPr lang="en-US"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04800" y="914400"/>
            <a:ext cx="3810000" cy="5486400"/>
          </a:xfrm>
        </p:spPr>
        <p:txBody>
          <a:bodyPr>
            <a:noAutofit/>
          </a:bodyPr>
          <a:lstStyle/>
          <a:p>
            <a:pPr>
              <a:spcBef>
                <a:spcPts val="0"/>
              </a:spcBef>
            </a:pPr>
            <a:r>
              <a:rPr lang="en-US" sz="1500" dirty="0" smtClean="0"/>
              <a:t>Followed Great Appalachian Valley from </a:t>
            </a:r>
            <a:r>
              <a:rPr lang="en-US" sz="1500" dirty="0" smtClean="0"/>
              <a:t>PA </a:t>
            </a:r>
            <a:r>
              <a:rPr lang="en-US" sz="1500" dirty="0" smtClean="0"/>
              <a:t>to </a:t>
            </a:r>
            <a:r>
              <a:rPr lang="en-US" sz="1500" dirty="0" smtClean="0"/>
              <a:t>NC to GA.</a:t>
            </a:r>
            <a:endParaRPr lang="en-US" sz="1500" dirty="0" smtClean="0"/>
          </a:p>
          <a:p>
            <a:pPr>
              <a:spcBef>
                <a:spcPts val="0"/>
              </a:spcBef>
            </a:pPr>
            <a:r>
              <a:rPr lang="en-US" sz="1500" dirty="0" smtClean="0"/>
              <a:t>Main </a:t>
            </a:r>
            <a:r>
              <a:rPr lang="en-US" sz="1500" dirty="0" smtClean="0"/>
              <a:t>route for settlement of the Southern </a:t>
            </a:r>
            <a:r>
              <a:rPr lang="en-US" sz="1500" dirty="0" smtClean="0"/>
              <a:t>US, </a:t>
            </a:r>
            <a:r>
              <a:rPr lang="en-US" sz="1500" dirty="0" smtClean="0"/>
              <a:t>particularly the "</a:t>
            </a:r>
            <a:r>
              <a:rPr lang="en-US" sz="1500" dirty="0" smtClean="0"/>
              <a:t>backcountry“ for English</a:t>
            </a:r>
            <a:r>
              <a:rPr lang="en-US" sz="1500" dirty="0" smtClean="0"/>
              <a:t>, Anglo-Irish, </a:t>
            </a:r>
            <a:r>
              <a:rPr lang="en-US" sz="1500" dirty="0" smtClean="0"/>
              <a:t> </a:t>
            </a:r>
            <a:r>
              <a:rPr lang="en-US" sz="1500" dirty="0" smtClean="0"/>
              <a:t>Scots-Irish, Germans.</a:t>
            </a:r>
          </a:p>
          <a:p>
            <a:pPr>
              <a:spcBef>
                <a:spcPts val="0"/>
              </a:spcBef>
            </a:pPr>
            <a:r>
              <a:rPr lang="en-US" sz="1500" dirty="0" smtClean="0"/>
              <a:t>Began </a:t>
            </a:r>
            <a:r>
              <a:rPr lang="en-US" sz="1500" dirty="0" smtClean="0"/>
              <a:t>at Philadelphia, then through Lancaster and York, PA.</a:t>
            </a:r>
          </a:p>
          <a:p>
            <a:pPr>
              <a:spcBef>
                <a:spcPts val="0"/>
              </a:spcBef>
            </a:pPr>
            <a:r>
              <a:rPr lang="en-US" sz="1500" dirty="0" smtClean="0"/>
              <a:t>Crossed </a:t>
            </a:r>
            <a:r>
              <a:rPr lang="en-US" sz="1500" dirty="0" smtClean="0"/>
              <a:t>Potomac River at Harpers Ferry, entered Shenandoah Valley at Winchester, VA</a:t>
            </a:r>
            <a:r>
              <a:rPr lang="en-US" sz="1500" dirty="0" smtClean="0"/>
              <a:t>, then south via </a:t>
            </a:r>
            <a:r>
              <a:rPr lang="en-US" sz="1500" dirty="0" smtClean="0"/>
              <a:t>the Great Warriors' </a:t>
            </a:r>
            <a:r>
              <a:rPr lang="en-US" sz="1500" dirty="0" smtClean="0"/>
              <a:t>Trail to </a:t>
            </a:r>
            <a:r>
              <a:rPr lang="en-US" sz="1500" dirty="0" smtClean="0"/>
              <a:t>Roanoke River at Big Lick, today Roanoke. </a:t>
            </a:r>
          </a:p>
          <a:p>
            <a:pPr>
              <a:spcBef>
                <a:spcPts val="0"/>
              </a:spcBef>
            </a:pPr>
            <a:r>
              <a:rPr lang="en-US" sz="1500" dirty="0" smtClean="0"/>
              <a:t>At </a:t>
            </a:r>
            <a:r>
              <a:rPr lang="en-US" sz="1500" dirty="0" smtClean="0"/>
              <a:t>Roanoke, a road </a:t>
            </a:r>
            <a:r>
              <a:rPr lang="en-US" sz="1500" dirty="0" smtClean="0"/>
              <a:t> led </a:t>
            </a:r>
            <a:r>
              <a:rPr lang="en-US" sz="1500" dirty="0" smtClean="0"/>
              <a:t>to upper New River Valley and Holston River in upper Tennessee Valley</a:t>
            </a:r>
            <a:r>
              <a:rPr lang="en-US" sz="1500" dirty="0" smtClean="0"/>
              <a:t>.  From </a:t>
            </a:r>
            <a:r>
              <a:rPr lang="en-US" sz="1500" dirty="0" smtClean="0"/>
              <a:t>there, the Wilderness Road led into </a:t>
            </a:r>
            <a:r>
              <a:rPr lang="en-US" sz="1500" dirty="0" smtClean="0"/>
              <a:t>KY.</a:t>
            </a:r>
            <a:endParaRPr lang="en-US" sz="1500" dirty="0" smtClean="0"/>
          </a:p>
          <a:p>
            <a:pPr>
              <a:spcBef>
                <a:spcPts val="0"/>
              </a:spcBef>
            </a:pPr>
            <a:r>
              <a:rPr lang="en-US" sz="1500" dirty="0" smtClean="0"/>
              <a:t>From </a:t>
            </a:r>
            <a:r>
              <a:rPr lang="en-US" sz="1500" dirty="0" smtClean="0"/>
              <a:t>Big Lick/Roanoke, passed through the Roanoke River Gap, through the Piedmont region. </a:t>
            </a:r>
          </a:p>
          <a:p>
            <a:pPr>
              <a:spcBef>
                <a:spcPts val="0"/>
              </a:spcBef>
            </a:pPr>
            <a:r>
              <a:rPr lang="en-US" sz="1500" dirty="0" smtClean="0"/>
              <a:t>Passed </a:t>
            </a:r>
            <a:r>
              <a:rPr lang="en-US" sz="1500" dirty="0" smtClean="0"/>
              <a:t>through Winston-Salem, Salisbury, and Charlotte, NC, to Augusta, GA.</a:t>
            </a:r>
            <a:endParaRPr lang="en-US" sz="1500" dirty="0"/>
          </a:p>
        </p:txBody>
      </p:sp>
      <p:sp>
        <p:nvSpPr>
          <p:cNvPr id="3" name="Title 2"/>
          <p:cNvSpPr>
            <a:spLocks noGrp="1"/>
          </p:cNvSpPr>
          <p:nvPr>
            <p:ph type="title"/>
          </p:nvPr>
        </p:nvSpPr>
        <p:spPr>
          <a:xfrm>
            <a:off x="457200" y="152400"/>
            <a:ext cx="8229600" cy="762000"/>
          </a:xfrm>
        </p:spPr>
        <p:txBody>
          <a:bodyPr/>
          <a:lstStyle/>
          <a:p>
            <a:r>
              <a:rPr lang="en-US" dirty="0" smtClean="0"/>
              <a:t>1750s - Great Wagon Road</a:t>
            </a:r>
            <a:endParaRPr lang="en-US" dirty="0"/>
          </a:p>
        </p:txBody>
      </p:sp>
      <p:pic>
        <p:nvPicPr>
          <p:cNvPr id="5122" name="Picture 2" descr="C:\Users\Owner\Desktop\2-Kentucky\Boyle Co Gen Assn\Presentations\Migration Patterns\Maps\3b-Great Wagon Road.gif"/>
          <p:cNvPicPr>
            <a:picLocks noChangeAspect="1" noChangeArrowheads="1"/>
          </p:cNvPicPr>
          <p:nvPr/>
        </p:nvPicPr>
        <p:blipFill>
          <a:blip r:embed="rId2" cstate="print"/>
          <a:srcRect l="1639" r="3279" b="2480"/>
          <a:stretch>
            <a:fillRect/>
          </a:stretch>
        </p:blipFill>
        <p:spPr bwMode="auto">
          <a:xfrm>
            <a:off x="4038600" y="1143000"/>
            <a:ext cx="4800600" cy="4800600"/>
          </a:xfrm>
          <a:prstGeom prst="rect">
            <a:avLst/>
          </a:prstGeom>
          <a:noFill/>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524000"/>
            <a:ext cx="3276600" cy="5105400"/>
          </a:xfrm>
        </p:spPr>
        <p:txBody>
          <a:bodyPr>
            <a:normAutofit fontScale="77500" lnSpcReduction="20000"/>
          </a:bodyPr>
          <a:lstStyle/>
          <a:p>
            <a:r>
              <a:rPr lang="en-US" dirty="0" smtClean="0"/>
              <a:t>1752 -- The Ohio Company of Virginia engages Colonel Thomas </a:t>
            </a:r>
            <a:r>
              <a:rPr lang="en-US" dirty="0" err="1" smtClean="0"/>
              <a:t>Cresap</a:t>
            </a:r>
            <a:r>
              <a:rPr lang="en-US" dirty="0" smtClean="0"/>
              <a:t> to blaze a path from Cumberland, </a:t>
            </a:r>
            <a:r>
              <a:rPr lang="en-US" dirty="0" smtClean="0"/>
              <a:t>MD, </a:t>
            </a:r>
            <a:r>
              <a:rPr lang="en-US" dirty="0" smtClean="0"/>
              <a:t>to its trading post on the Monongahela River (present-day Brownsville, PA).</a:t>
            </a:r>
          </a:p>
          <a:p>
            <a:r>
              <a:rPr lang="en-US" dirty="0" smtClean="0"/>
              <a:t>1753 -- Virginia Governor Dinwiddie sends George Washington to Fort </a:t>
            </a:r>
            <a:r>
              <a:rPr lang="en-US" dirty="0" err="1" smtClean="0"/>
              <a:t>LeBoeuf</a:t>
            </a:r>
            <a:r>
              <a:rPr lang="en-US" dirty="0" smtClean="0"/>
              <a:t> (Waterford, PA) to tell the French to withdraw from British territory. At Cumberland, MD, Washington is joined by Christopher Gist, an experienced woodsman.</a:t>
            </a:r>
          </a:p>
        </p:txBody>
      </p:sp>
      <p:sp>
        <p:nvSpPr>
          <p:cNvPr id="3" name="Title 2"/>
          <p:cNvSpPr>
            <a:spLocks noGrp="1"/>
          </p:cNvSpPr>
          <p:nvPr>
            <p:ph type="title"/>
          </p:nvPr>
        </p:nvSpPr>
        <p:spPr/>
        <p:txBody>
          <a:bodyPr/>
          <a:lstStyle/>
          <a:p>
            <a:r>
              <a:rPr lang="en-US" dirty="0" smtClean="0"/>
              <a:t>1752 - Braddock’s Road</a:t>
            </a:r>
            <a:endParaRPr lang="en-US" dirty="0"/>
          </a:p>
        </p:txBody>
      </p:sp>
      <p:pic>
        <p:nvPicPr>
          <p:cNvPr id="9218" name="Picture 2" descr="C:\Users\Owner\Desktop\2-Kentucky\Boyle Co Gen Assn\Presentations\Migration Patterns\Maps\9-Braddock's &amp; Forbes's Road.gif"/>
          <p:cNvPicPr>
            <a:picLocks noChangeAspect="1" noChangeArrowheads="1"/>
          </p:cNvPicPr>
          <p:nvPr/>
        </p:nvPicPr>
        <p:blipFill>
          <a:blip r:embed="rId2" cstate="print"/>
          <a:srcRect l="1194" t="2192" r="41493" b="3562"/>
          <a:stretch>
            <a:fillRect/>
          </a:stretch>
        </p:blipFill>
        <p:spPr bwMode="auto">
          <a:xfrm>
            <a:off x="3962400" y="1371600"/>
            <a:ext cx="4800600" cy="4300538"/>
          </a:xfrm>
          <a:prstGeom prst="rect">
            <a:avLst/>
          </a:prstGeom>
          <a:noFill/>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1774-Wilderness Road</a:t>
            </a:r>
            <a:endParaRPr lang="en-US" dirty="0"/>
          </a:p>
        </p:txBody>
      </p:sp>
      <p:pic>
        <p:nvPicPr>
          <p:cNvPr id="15362" name="Picture 2" descr="C:\Users\Owner\Desktop\2-Kentucky\Boyle Co Gen Assn\Presentations\Migration Patterns\Maps\8b-Wilderness Road.png"/>
          <p:cNvPicPr>
            <a:picLocks noChangeAspect="1" noChangeArrowheads="1"/>
          </p:cNvPicPr>
          <p:nvPr/>
        </p:nvPicPr>
        <p:blipFill>
          <a:blip r:embed="rId2" cstate="print"/>
          <a:srcRect/>
          <a:stretch>
            <a:fillRect/>
          </a:stretch>
        </p:blipFill>
        <p:spPr bwMode="auto">
          <a:xfrm>
            <a:off x="533400" y="1371600"/>
            <a:ext cx="8231706" cy="5225230"/>
          </a:xfrm>
          <a:prstGeom prst="rect">
            <a:avLst/>
          </a:prstGeom>
          <a:noFill/>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524000"/>
            <a:ext cx="8229600" cy="4876800"/>
          </a:xfrm>
        </p:spPr>
        <p:txBody>
          <a:bodyPr>
            <a:normAutofit fontScale="85000" lnSpcReduction="20000"/>
          </a:bodyPr>
          <a:lstStyle/>
          <a:p>
            <a:r>
              <a:rPr lang="en-US" dirty="0" smtClean="0"/>
              <a:t>1750 -- Dr. Thomas Walker explores Cave Gap, which he later calls Cumberland Gap.  Christopher Gist crosses the whole of </a:t>
            </a:r>
            <a:r>
              <a:rPr lang="en-US" dirty="0" smtClean="0"/>
              <a:t>KY </a:t>
            </a:r>
            <a:r>
              <a:rPr lang="en-US" dirty="0" smtClean="0"/>
              <a:t>to the Miami River.</a:t>
            </a:r>
          </a:p>
          <a:p>
            <a:r>
              <a:rPr lang="en-US" dirty="0" smtClean="0"/>
              <a:t>1769 -- Daniel Boone reaches the Cumberland Gap and passes into the Blue Grass </a:t>
            </a:r>
            <a:r>
              <a:rPr lang="en-US" dirty="0" smtClean="0"/>
              <a:t>region.</a:t>
            </a:r>
            <a:endParaRPr lang="en-US" dirty="0" smtClean="0"/>
          </a:p>
          <a:p>
            <a:r>
              <a:rPr lang="en-US" dirty="0" smtClean="0"/>
              <a:t>1775 -- Thomas Henderson "buys" twenty million acres from the Cherokees.  The Transylvania Company sends Daniel Boone and about 30 woodsmen with rifles and axes to mark out a road through the Cumberland Gap.</a:t>
            </a:r>
          </a:p>
          <a:p>
            <a:r>
              <a:rPr lang="en-US" dirty="0" smtClean="0"/>
              <a:t>1775 -- Boone's men complete the blazing of the first trail through the Cumberland Mountains, establish </a:t>
            </a:r>
            <a:r>
              <a:rPr lang="en-US" dirty="0" err="1" smtClean="0"/>
              <a:t>Boonesborough</a:t>
            </a:r>
            <a:r>
              <a:rPr lang="en-US" dirty="0" smtClean="0"/>
              <a:t> on the Kentucky River.</a:t>
            </a:r>
          </a:p>
          <a:p>
            <a:r>
              <a:rPr lang="en-US" dirty="0" smtClean="0"/>
              <a:t>1796 -- The road is widened and sometimes relocated by James Knox and Colonel Joseph Crockett, allowing Conestoga Wagons to travel on it. Now it is officially the Wilderness Road</a:t>
            </a:r>
          </a:p>
          <a:p>
            <a:endParaRPr lang="en-US" dirty="0"/>
          </a:p>
        </p:txBody>
      </p:sp>
      <p:sp>
        <p:nvSpPr>
          <p:cNvPr id="3" name="Title 2"/>
          <p:cNvSpPr>
            <a:spLocks noGrp="1"/>
          </p:cNvSpPr>
          <p:nvPr>
            <p:ph type="title"/>
          </p:nvPr>
        </p:nvSpPr>
        <p:spPr/>
        <p:txBody>
          <a:bodyPr/>
          <a:lstStyle/>
          <a:p>
            <a:r>
              <a:rPr lang="en-US" dirty="0" smtClean="0"/>
              <a:t>1774 - Wilderness Road</a:t>
            </a:r>
            <a:endParaRPr lang="en-US"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1774-Wilderness Road</a:t>
            </a:r>
            <a:endParaRPr lang="en-US" dirty="0"/>
          </a:p>
        </p:txBody>
      </p:sp>
      <p:pic>
        <p:nvPicPr>
          <p:cNvPr id="16386" name="Picture 2" descr="C:\Users\Owner\Desktop\2-Kentucky\Boyle Co Gen Assn\Presentations\Migration Patterns\Maps\8c-Wilderness Road-2.jpg"/>
          <p:cNvPicPr>
            <a:picLocks noChangeAspect="1" noChangeArrowheads="1"/>
          </p:cNvPicPr>
          <p:nvPr/>
        </p:nvPicPr>
        <p:blipFill>
          <a:blip r:embed="rId2" cstate="print"/>
          <a:srcRect/>
          <a:stretch>
            <a:fillRect/>
          </a:stretch>
        </p:blipFill>
        <p:spPr bwMode="auto">
          <a:xfrm>
            <a:off x="685800" y="1371600"/>
            <a:ext cx="7723398" cy="5242793"/>
          </a:xfrm>
          <a:prstGeom prst="rect">
            <a:avLst/>
          </a:prstGeom>
          <a:noFill/>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381000" y="152400"/>
            <a:ext cx="8305800" cy="914400"/>
          </a:xfrm>
        </p:spPr>
        <p:txBody>
          <a:bodyPr/>
          <a:lstStyle/>
          <a:p>
            <a:r>
              <a:rPr lang="en-US" dirty="0" smtClean="0"/>
              <a:t>Later Kentucky Roads</a:t>
            </a:r>
            <a:endParaRPr lang="en-US" dirty="0"/>
          </a:p>
        </p:txBody>
      </p:sp>
      <p:pic>
        <p:nvPicPr>
          <p:cNvPr id="14338" name="Picture 2" descr="C:\Users\Owner\Desktop\2-Kentucky\Boyle Co Gen Assn\Presentations\Migration Patterns\Maps\8e-Kentucky Roads.png"/>
          <p:cNvPicPr>
            <a:picLocks noChangeAspect="1" noChangeArrowheads="1"/>
          </p:cNvPicPr>
          <p:nvPr/>
        </p:nvPicPr>
        <p:blipFill>
          <a:blip r:embed="rId2" cstate="print"/>
          <a:srcRect/>
          <a:stretch>
            <a:fillRect/>
          </a:stretch>
        </p:blipFill>
        <p:spPr bwMode="auto">
          <a:xfrm>
            <a:off x="457200" y="967860"/>
            <a:ext cx="7696199" cy="5513605"/>
          </a:xfrm>
          <a:prstGeom prst="rect">
            <a:avLst/>
          </a:prstGeom>
          <a:noFill/>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lnSpcReduction="10000"/>
          </a:bodyPr>
          <a:lstStyle/>
          <a:p>
            <a:r>
              <a:rPr lang="en-US" dirty="0" smtClean="0"/>
              <a:t>The Kentucky Road opened in 1779 to American pioneers and was succeeded by Avery's Trace in 1787. This route was the primary trail to the Cumberland settlements until Avery's Trace was opened in 1788, and could accommodate wagons about 1795. Even then, Avery's was a difficult </a:t>
            </a:r>
            <a:r>
              <a:rPr lang="en-US" dirty="0" smtClean="0"/>
              <a:t>trail.</a:t>
            </a:r>
            <a:endParaRPr lang="en-US" dirty="0" smtClean="0"/>
          </a:p>
          <a:p>
            <a:r>
              <a:rPr lang="en-US" dirty="0" smtClean="0"/>
              <a:t>The Natchez Trace was probably the oldest overland way to reach French Lick.  In 1796 the Natchez Trace was extended to Maysville, KY on the Ohio River. </a:t>
            </a:r>
          </a:p>
          <a:p>
            <a:r>
              <a:rPr lang="en-US" dirty="0" smtClean="0"/>
              <a:t>In 1805 the Georgia Road followed part of the Middle Cherokee Path </a:t>
            </a:r>
            <a:r>
              <a:rPr lang="en-US" dirty="0" smtClean="0"/>
              <a:t>from </a:t>
            </a:r>
            <a:r>
              <a:rPr lang="en-US" dirty="0" smtClean="0"/>
              <a:t>Athens, </a:t>
            </a:r>
            <a:r>
              <a:rPr lang="en-US" dirty="0" smtClean="0"/>
              <a:t>GA </a:t>
            </a:r>
            <a:r>
              <a:rPr lang="en-US" dirty="0" smtClean="0"/>
              <a:t>to Nashville, TN.</a:t>
            </a:r>
          </a:p>
          <a:p>
            <a:endParaRPr lang="en-US" dirty="0"/>
          </a:p>
        </p:txBody>
      </p:sp>
      <p:sp>
        <p:nvSpPr>
          <p:cNvPr id="3" name="Title 2"/>
          <p:cNvSpPr>
            <a:spLocks noGrp="1"/>
          </p:cNvSpPr>
          <p:nvPr>
            <p:ph type="title"/>
          </p:nvPr>
        </p:nvSpPr>
        <p:spPr/>
        <p:txBody>
          <a:bodyPr/>
          <a:lstStyle/>
          <a:p>
            <a:r>
              <a:rPr lang="en-US" dirty="0" smtClean="0"/>
              <a:t>Later Kentucky Roads</a:t>
            </a:r>
            <a:endParaRPr lang="en-US"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228600"/>
            <a:ext cx="7772400" cy="685800"/>
          </a:xfrm>
        </p:spPr>
        <p:txBody>
          <a:bodyPr>
            <a:normAutofit fontScale="90000"/>
          </a:bodyPr>
          <a:lstStyle/>
          <a:p>
            <a:r>
              <a:rPr lang="en-US" dirty="0" smtClean="0"/>
              <a:t>1770s - </a:t>
            </a:r>
            <a:r>
              <a:rPr lang="en-US" dirty="0" smtClean="0"/>
              <a:t>Boone’s Trail, Logan’s Trace</a:t>
            </a:r>
            <a:endParaRPr lang="en-US" dirty="0"/>
          </a:p>
        </p:txBody>
      </p:sp>
      <p:pic>
        <p:nvPicPr>
          <p:cNvPr id="17410" name="Picture 2" descr="C:\Users\Owner\Desktop\2-Kentucky\Boyle Co Gen Assn\Presentations\Migration Patterns\Maps\8d-DanielBoonesTrail.JPG"/>
          <p:cNvPicPr>
            <a:picLocks noChangeAspect="1" noChangeArrowheads="1"/>
          </p:cNvPicPr>
          <p:nvPr/>
        </p:nvPicPr>
        <p:blipFill>
          <a:blip r:embed="rId2" cstate="print"/>
          <a:srcRect l="2225" t="2211" r="2109" b="2501"/>
          <a:stretch>
            <a:fillRect/>
          </a:stretch>
        </p:blipFill>
        <p:spPr bwMode="auto">
          <a:xfrm>
            <a:off x="1371600" y="838200"/>
            <a:ext cx="6553200" cy="5867400"/>
          </a:xfrm>
          <a:prstGeom prst="rect">
            <a:avLst/>
          </a:prstGeom>
          <a:noFill/>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143000"/>
            <a:ext cx="8229600" cy="2667000"/>
          </a:xfrm>
        </p:spPr>
        <p:txBody>
          <a:bodyPr>
            <a:normAutofit fontScale="77500" lnSpcReduction="20000"/>
          </a:bodyPr>
          <a:lstStyle/>
          <a:p>
            <a:pPr marL="0" indent="0">
              <a:spcBef>
                <a:spcPts val="0"/>
              </a:spcBef>
              <a:buNone/>
            </a:pPr>
            <a:r>
              <a:rPr lang="en-US" dirty="0" smtClean="0"/>
              <a:t>From Stanford, KY, to Robinson’s Creek, Trace Creek in Green County, crossed Green River,  then crossing Little Barren River at Elk Lick, southeast of Elk Lick Knob; near Monroe, Hart County, by Oven Spring, </a:t>
            </a:r>
            <a:r>
              <a:rPr lang="en-US" dirty="0" err="1" smtClean="0"/>
              <a:t>Bearwallow</a:t>
            </a:r>
            <a:r>
              <a:rPr lang="en-US" dirty="0" smtClean="0"/>
              <a:t> (Vaughn's Knob), Horse Well, Cave City, Prewitt's Knob, Limestone Spring, Walker's Stand or Three Forks (later Bell's Tavern, now Park City), Dripping Springs in Edmonson County, South Pilot Knob (now called the Smith Grove Knob) following the general course of 31-W and I-65 highways, then southwesterly to Big Barren crossing at Drakes Creek, then up Drakes Creek to the Cumberland settlements.</a:t>
            </a:r>
          </a:p>
        </p:txBody>
      </p:sp>
      <p:sp>
        <p:nvSpPr>
          <p:cNvPr id="3" name="Title 2"/>
          <p:cNvSpPr>
            <a:spLocks noGrp="1"/>
          </p:cNvSpPr>
          <p:nvPr>
            <p:ph type="title"/>
          </p:nvPr>
        </p:nvSpPr>
        <p:spPr>
          <a:xfrm>
            <a:off x="457200" y="152400"/>
            <a:ext cx="8229600" cy="990600"/>
          </a:xfrm>
        </p:spPr>
        <p:txBody>
          <a:bodyPr/>
          <a:lstStyle/>
          <a:p>
            <a:r>
              <a:rPr lang="en-US" dirty="0" smtClean="0"/>
              <a:t>1780s-Cumberland Trace</a:t>
            </a:r>
            <a:endParaRPr lang="en-US" dirty="0"/>
          </a:p>
        </p:txBody>
      </p:sp>
      <p:pic>
        <p:nvPicPr>
          <p:cNvPr id="18434" name="Picture 2" descr="C:\Users\Owner\Desktop\2-Kentucky\Boyle Co Gen Assn\Presentations\Migration Patterns\Maps\11a-Cumberland Trace.jpg"/>
          <p:cNvPicPr>
            <a:picLocks noChangeAspect="1" noChangeArrowheads="1"/>
          </p:cNvPicPr>
          <p:nvPr/>
        </p:nvPicPr>
        <p:blipFill>
          <a:blip r:embed="rId2" cstate="print"/>
          <a:srcRect l="14376" t="24666" r="19027" b="30581"/>
          <a:stretch>
            <a:fillRect/>
          </a:stretch>
        </p:blipFill>
        <p:spPr bwMode="auto">
          <a:xfrm>
            <a:off x="304800" y="3505200"/>
            <a:ext cx="8599162" cy="2971799"/>
          </a:xfrm>
          <a:prstGeom prst="rect">
            <a:avLst/>
          </a:prstGeom>
          <a:noFill/>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524000"/>
            <a:ext cx="4876800" cy="5029200"/>
          </a:xfrm>
        </p:spPr>
        <p:txBody>
          <a:bodyPr>
            <a:normAutofit/>
          </a:bodyPr>
          <a:lstStyle/>
          <a:p>
            <a:r>
              <a:rPr lang="en-US" dirty="0" smtClean="0"/>
              <a:t>1651 -- Peter Stuyvesant used the old Delaware Indian trail to force out the Swedes.</a:t>
            </a:r>
          </a:p>
          <a:p>
            <a:r>
              <a:rPr lang="en-US" dirty="0" smtClean="0"/>
              <a:t>1750 -- A continuous road exists for stagecoach or wagon traffic from Boston, </a:t>
            </a:r>
            <a:r>
              <a:rPr lang="en-US" dirty="0" smtClean="0"/>
              <a:t>MA </a:t>
            </a:r>
            <a:r>
              <a:rPr lang="en-US" dirty="0" smtClean="0"/>
              <a:t>to Charleston, </a:t>
            </a:r>
            <a:r>
              <a:rPr lang="en-US" dirty="0" smtClean="0"/>
              <a:t>SC</a:t>
            </a:r>
            <a:endParaRPr lang="en-US" dirty="0" smtClean="0"/>
          </a:p>
          <a:p>
            <a:r>
              <a:rPr lang="en-US" dirty="0" smtClean="0"/>
              <a:t>1774 -- By the time of the First Continental Congress, the road could accommodate the largest carriage in reasonable safety.</a:t>
            </a:r>
          </a:p>
          <a:p>
            <a:endParaRPr lang="en-US" dirty="0"/>
          </a:p>
        </p:txBody>
      </p:sp>
      <p:sp>
        <p:nvSpPr>
          <p:cNvPr id="3" name="Title 2"/>
          <p:cNvSpPr>
            <a:spLocks noGrp="1"/>
          </p:cNvSpPr>
          <p:nvPr>
            <p:ph type="title"/>
          </p:nvPr>
        </p:nvSpPr>
        <p:spPr/>
        <p:txBody>
          <a:bodyPr/>
          <a:lstStyle/>
          <a:p>
            <a:r>
              <a:rPr lang="en-US" dirty="0" smtClean="0"/>
              <a:t>1651 - King’s Highway</a:t>
            </a:r>
            <a:endParaRPr lang="en-US" dirty="0"/>
          </a:p>
        </p:txBody>
      </p:sp>
      <p:pic>
        <p:nvPicPr>
          <p:cNvPr id="1026" name="Picture 2" descr="C:\Users\Owner\Desktop\2-Kentucky\Boyle Co Gen Assn\Presentations\Migration Patterns\Maps\1-Kings Highway.png"/>
          <p:cNvPicPr>
            <a:picLocks noChangeAspect="1" noChangeArrowheads="1"/>
          </p:cNvPicPr>
          <p:nvPr/>
        </p:nvPicPr>
        <p:blipFill>
          <a:blip r:embed="rId2" cstate="print"/>
          <a:srcRect t="24365" r="5882" b="19944"/>
          <a:stretch>
            <a:fillRect/>
          </a:stretch>
        </p:blipFill>
        <p:spPr bwMode="auto">
          <a:xfrm>
            <a:off x="5791200" y="381000"/>
            <a:ext cx="3048000" cy="3657600"/>
          </a:xfrm>
          <a:prstGeom prst="rect">
            <a:avLst/>
          </a:prstGeom>
          <a:noFill/>
        </p:spPr>
      </p:pic>
      <p:sp>
        <p:nvSpPr>
          <p:cNvPr id="5" name="TextBox 4"/>
          <p:cNvSpPr txBox="1"/>
          <p:nvPr/>
        </p:nvSpPr>
        <p:spPr>
          <a:xfrm>
            <a:off x="5334000" y="4114800"/>
            <a:ext cx="3581400" cy="2677656"/>
          </a:xfrm>
          <a:prstGeom prst="rect">
            <a:avLst/>
          </a:prstGeom>
          <a:noFill/>
        </p:spPr>
        <p:txBody>
          <a:bodyPr wrap="square" rtlCol="0">
            <a:spAutoFit/>
          </a:bodyPr>
          <a:lstStyle/>
          <a:p>
            <a:r>
              <a:rPr lang="en-US" sz="1500" dirty="0"/>
              <a:t>Boston, </a:t>
            </a:r>
            <a:r>
              <a:rPr lang="en-US" sz="1500" dirty="0" smtClean="0"/>
              <a:t>MA; New </a:t>
            </a:r>
            <a:r>
              <a:rPr lang="en-US" sz="1500" dirty="0"/>
              <a:t>Haven, </a:t>
            </a:r>
            <a:r>
              <a:rPr lang="en-US" sz="1500" dirty="0" smtClean="0"/>
              <a:t>CT; Fairfield</a:t>
            </a:r>
            <a:r>
              <a:rPr lang="en-US" sz="1500" dirty="0"/>
              <a:t>, </a:t>
            </a:r>
            <a:r>
              <a:rPr lang="en-US" sz="1500" dirty="0" smtClean="0"/>
              <a:t>CT; Greenwich</a:t>
            </a:r>
            <a:r>
              <a:rPr lang="en-US" sz="1500" dirty="0"/>
              <a:t>, </a:t>
            </a:r>
            <a:r>
              <a:rPr lang="en-US" sz="1500" dirty="0" smtClean="0"/>
              <a:t>CT; New </a:t>
            </a:r>
            <a:r>
              <a:rPr lang="en-US" sz="1500" dirty="0"/>
              <a:t>York </a:t>
            </a:r>
            <a:r>
              <a:rPr lang="en-US" sz="1500" dirty="0" smtClean="0"/>
              <a:t>City; Newark</a:t>
            </a:r>
            <a:r>
              <a:rPr lang="en-US" sz="1500" dirty="0"/>
              <a:t>, </a:t>
            </a:r>
            <a:r>
              <a:rPr lang="en-US" sz="1500" dirty="0" smtClean="0"/>
              <a:t>NJ; Elizabeth</a:t>
            </a:r>
            <a:r>
              <a:rPr lang="en-US" sz="1500" dirty="0"/>
              <a:t>, </a:t>
            </a:r>
            <a:r>
              <a:rPr lang="en-US" sz="1500" dirty="0" smtClean="0"/>
              <a:t>NJ; Princeton</a:t>
            </a:r>
            <a:r>
              <a:rPr lang="en-US" sz="1500" dirty="0"/>
              <a:t>, </a:t>
            </a:r>
            <a:r>
              <a:rPr lang="en-US" sz="1500" dirty="0" smtClean="0"/>
              <a:t>NJ; Trenton</a:t>
            </a:r>
            <a:r>
              <a:rPr lang="en-US" sz="1500" dirty="0"/>
              <a:t>, </a:t>
            </a:r>
            <a:r>
              <a:rPr lang="en-US" sz="1500" dirty="0" smtClean="0"/>
              <a:t>NJ; Philadelphia</a:t>
            </a:r>
            <a:r>
              <a:rPr lang="en-US" sz="1500" dirty="0"/>
              <a:t>, </a:t>
            </a:r>
            <a:r>
              <a:rPr lang="en-US" sz="1500" dirty="0" smtClean="0"/>
              <a:t>PA; Wilmington</a:t>
            </a:r>
            <a:r>
              <a:rPr lang="en-US" sz="1500" dirty="0"/>
              <a:t>, </a:t>
            </a:r>
            <a:r>
              <a:rPr lang="en-US" sz="1500" dirty="0" smtClean="0"/>
              <a:t>DE; New </a:t>
            </a:r>
            <a:r>
              <a:rPr lang="en-US" sz="1500" dirty="0"/>
              <a:t>Castle, </a:t>
            </a:r>
            <a:r>
              <a:rPr lang="en-US" sz="1500" dirty="0" smtClean="0"/>
              <a:t>DE; Annapolis</a:t>
            </a:r>
            <a:r>
              <a:rPr lang="en-US" sz="1500" dirty="0"/>
              <a:t>, </a:t>
            </a:r>
            <a:r>
              <a:rPr lang="en-US" sz="1500" dirty="0" smtClean="0"/>
              <a:t>MD; Alexandria</a:t>
            </a:r>
            <a:r>
              <a:rPr lang="en-US" sz="1500" dirty="0"/>
              <a:t>, </a:t>
            </a:r>
            <a:r>
              <a:rPr lang="en-US" sz="1500" dirty="0" smtClean="0"/>
              <a:t>VA; Fredericksburg</a:t>
            </a:r>
            <a:r>
              <a:rPr lang="en-US" sz="1500" dirty="0"/>
              <a:t>, </a:t>
            </a:r>
            <a:r>
              <a:rPr lang="en-US" sz="1500" dirty="0" smtClean="0"/>
              <a:t>VA; Williamsburg</a:t>
            </a:r>
            <a:r>
              <a:rPr lang="en-US" sz="1500" dirty="0"/>
              <a:t>, </a:t>
            </a:r>
            <a:r>
              <a:rPr lang="en-US" sz="1500" dirty="0" smtClean="0"/>
              <a:t>VA; Yorktown</a:t>
            </a:r>
            <a:r>
              <a:rPr lang="en-US" sz="1500" dirty="0"/>
              <a:t>, </a:t>
            </a:r>
            <a:r>
              <a:rPr lang="en-US" sz="1500" dirty="0" smtClean="0"/>
              <a:t>VA; </a:t>
            </a:r>
            <a:r>
              <a:rPr lang="en-US" sz="1500" dirty="0" err="1" smtClean="0"/>
              <a:t>Norfolk,VA</a:t>
            </a:r>
            <a:r>
              <a:rPr lang="en-US" sz="1500" dirty="0" smtClean="0"/>
              <a:t>; Edenton</a:t>
            </a:r>
            <a:r>
              <a:rPr lang="en-US" sz="1500" dirty="0"/>
              <a:t>, </a:t>
            </a:r>
            <a:r>
              <a:rPr lang="en-US" sz="1500" dirty="0" smtClean="0"/>
              <a:t>NC; New </a:t>
            </a:r>
            <a:r>
              <a:rPr lang="en-US" sz="1500" dirty="0"/>
              <a:t>Bern, </a:t>
            </a:r>
            <a:r>
              <a:rPr lang="en-US" sz="1500" dirty="0" smtClean="0"/>
              <a:t>NC; Wilmington</a:t>
            </a:r>
            <a:r>
              <a:rPr lang="en-US" sz="1500" dirty="0"/>
              <a:t>, </a:t>
            </a:r>
            <a:r>
              <a:rPr lang="en-US" sz="1500" dirty="0" smtClean="0"/>
              <a:t>NC; Georgetown</a:t>
            </a:r>
            <a:r>
              <a:rPr lang="en-US" sz="1500" dirty="0"/>
              <a:t>, </a:t>
            </a:r>
            <a:r>
              <a:rPr lang="en-US" sz="1500" dirty="0" smtClean="0"/>
              <a:t>SC; Charleston</a:t>
            </a:r>
            <a:r>
              <a:rPr lang="en-US" sz="1500" dirty="0"/>
              <a:t>, SC</a:t>
            </a:r>
          </a:p>
          <a:p>
            <a:endParaRPr lang="en-US"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524000"/>
            <a:ext cx="2667000" cy="5029200"/>
          </a:xfrm>
        </p:spPr>
        <p:txBody>
          <a:bodyPr>
            <a:normAutofit fontScale="70000" lnSpcReduction="20000"/>
          </a:bodyPr>
          <a:lstStyle/>
          <a:p>
            <a:r>
              <a:rPr lang="en-US" dirty="0" smtClean="0"/>
              <a:t>1796 -- Colonel Ebenezer Zane petitions Congress to authorize him to build a road from Wheeling to Limestone (Maysville</a:t>
            </a:r>
            <a:r>
              <a:rPr lang="en-US" dirty="0" smtClean="0"/>
              <a:t>), KY.</a:t>
            </a:r>
            <a:endParaRPr lang="en-US" dirty="0" smtClean="0"/>
          </a:p>
          <a:p>
            <a:r>
              <a:rPr lang="en-US" dirty="0" smtClean="0"/>
              <a:t>1796 -- Congress awards Colonel Zane a contract to complete the path </a:t>
            </a:r>
            <a:r>
              <a:rPr lang="en-US" dirty="0" smtClean="0"/>
              <a:t>by </a:t>
            </a:r>
            <a:r>
              <a:rPr lang="en-US" dirty="0" smtClean="0"/>
              <a:t>January 1, 1797, and requires him to operate ferries across the Muskingum, Hocking, and Scioto rivers as soon as the path is open.</a:t>
            </a:r>
          </a:p>
          <a:p>
            <a:endParaRPr lang="en-US" dirty="0"/>
          </a:p>
        </p:txBody>
      </p:sp>
      <p:sp>
        <p:nvSpPr>
          <p:cNvPr id="3" name="Title 2"/>
          <p:cNvSpPr>
            <a:spLocks noGrp="1"/>
          </p:cNvSpPr>
          <p:nvPr>
            <p:ph type="title"/>
          </p:nvPr>
        </p:nvSpPr>
        <p:spPr/>
        <p:txBody>
          <a:bodyPr/>
          <a:lstStyle/>
          <a:p>
            <a:r>
              <a:rPr lang="en-US" dirty="0" smtClean="0"/>
              <a:t>1796 - Zane’s Trace</a:t>
            </a:r>
            <a:endParaRPr lang="en-US" dirty="0"/>
          </a:p>
        </p:txBody>
      </p:sp>
      <p:pic>
        <p:nvPicPr>
          <p:cNvPr id="26625" name="Picture 1" descr="C:\Users\Owner\Desktop\2-Kentucky\Boyle Co Gen Assn\Presentations\Migration Patterns\Maps\12-Zane's Trace.gif"/>
          <p:cNvPicPr>
            <a:picLocks noChangeAspect="1" noChangeArrowheads="1"/>
          </p:cNvPicPr>
          <p:nvPr/>
        </p:nvPicPr>
        <p:blipFill>
          <a:blip r:embed="rId2" cstate="print"/>
          <a:srcRect l="3669" t="30657" r="3732" b="5117"/>
          <a:stretch>
            <a:fillRect/>
          </a:stretch>
        </p:blipFill>
        <p:spPr bwMode="auto">
          <a:xfrm>
            <a:off x="3124200" y="1371600"/>
            <a:ext cx="5562600" cy="5197839"/>
          </a:xfrm>
          <a:prstGeom prst="rect">
            <a:avLst/>
          </a:prstGeom>
          <a:noFill/>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04800" y="1066800"/>
            <a:ext cx="3657600" cy="5486400"/>
          </a:xfrm>
        </p:spPr>
        <p:txBody>
          <a:bodyPr>
            <a:normAutofit fontScale="92500"/>
          </a:bodyPr>
          <a:lstStyle/>
          <a:p>
            <a:pPr marL="233363" indent="-233363"/>
            <a:r>
              <a:rPr lang="en-US" dirty="0" smtClean="0"/>
              <a:t>1801-03 -- </a:t>
            </a:r>
            <a:r>
              <a:rPr lang="en-US" dirty="0" smtClean="0"/>
              <a:t>Jefferson </a:t>
            </a:r>
            <a:r>
              <a:rPr lang="en-US" dirty="0" smtClean="0"/>
              <a:t>makes a treaty with the Chickasaw and Choctaw </a:t>
            </a:r>
            <a:r>
              <a:rPr lang="en-US" dirty="0" smtClean="0"/>
              <a:t> </a:t>
            </a:r>
            <a:r>
              <a:rPr lang="en-US" dirty="0" smtClean="0"/>
              <a:t>so </a:t>
            </a:r>
            <a:r>
              <a:rPr lang="en-US" dirty="0" smtClean="0"/>
              <a:t>a </a:t>
            </a:r>
            <a:r>
              <a:rPr lang="en-US" dirty="0" smtClean="0"/>
              <a:t>road can be opened along the Trace. </a:t>
            </a:r>
          </a:p>
          <a:p>
            <a:pPr marL="233363" indent="-233363"/>
            <a:r>
              <a:rPr lang="en-US" dirty="0" smtClean="0"/>
              <a:t>Although it will serve </a:t>
            </a:r>
            <a:r>
              <a:rPr lang="en-US" dirty="0" smtClean="0"/>
              <a:t>thousands </a:t>
            </a:r>
            <a:r>
              <a:rPr lang="en-US" dirty="0" smtClean="0"/>
              <a:t>of returning flatboat men, the road is initially conceived with strategic military purpose, </a:t>
            </a:r>
            <a:r>
              <a:rPr lang="en-US" dirty="0" smtClean="0"/>
              <a:t>if  US is embroiled </a:t>
            </a:r>
            <a:r>
              <a:rPr lang="en-US" dirty="0" smtClean="0"/>
              <a:t>with Spain over </a:t>
            </a:r>
            <a:r>
              <a:rPr lang="en-US" dirty="0" smtClean="0"/>
              <a:t> </a:t>
            </a:r>
            <a:r>
              <a:rPr lang="en-US" dirty="0" smtClean="0"/>
              <a:t>New Orleans. </a:t>
            </a:r>
          </a:p>
          <a:p>
            <a:pPr marL="233363" indent="-233363"/>
            <a:r>
              <a:rPr lang="en-US" dirty="0" smtClean="0"/>
              <a:t>Completed </a:t>
            </a:r>
            <a:r>
              <a:rPr lang="en-US" dirty="0" smtClean="0"/>
              <a:t>in 1803.</a:t>
            </a:r>
          </a:p>
          <a:p>
            <a:endParaRPr lang="en-US" dirty="0"/>
          </a:p>
        </p:txBody>
      </p:sp>
      <p:sp>
        <p:nvSpPr>
          <p:cNvPr id="3" name="Title 2"/>
          <p:cNvSpPr>
            <a:spLocks noGrp="1"/>
          </p:cNvSpPr>
          <p:nvPr>
            <p:ph type="title"/>
          </p:nvPr>
        </p:nvSpPr>
        <p:spPr>
          <a:xfrm>
            <a:off x="457200" y="152400"/>
            <a:ext cx="8229600" cy="914400"/>
          </a:xfrm>
        </p:spPr>
        <p:txBody>
          <a:bodyPr/>
          <a:lstStyle/>
          <a:p>
            <a:r>
              <a:rPr lang="en-US" dirty="0" smtClean="0"/>
              <a:t>1801 - Natchez Trace</a:t>
            </a:r>
            <a:endParaRPr lang="en-US" dirty="0"/>
          </a:p>
        </p:txBody>
      </p:sp>
      <p:pic>
        <p:nvPicPr>
          <p:cNvPr id="11266" name="Picture 2" descr="C:\Users\Owner\Desktop\2-Kentucky\Boyle Co Gen Assn\Presentations\Migration Patterns\Maps\13-Natchez-Trace.jpg"/>
          <p:cNvPicPr>
            <a:picLocks noChangeAspect="1" noChangeArrowheads="1"/>
          </p:cNvPicPr>
          <p:nvPr/>
        </p:nvPicPr>
        <p:blipFill>
          <a:blip r:embed="rId2" cstate="print"/>
          <a:srcRect l="5172" t="3984" r="5172" b="4375"/>
          <a:stretch>
            <a:fillRect/>
          </a:stretch>
        </p:blipFill>
        <p:spPr bwMode="auto">
          <a:xfrm>
            <a:off x="4343400" y="915865"/>
            <a:ext cx="4343400" cy="5763358"/>
          </a:xfrm>
          <a:prstGeom prst="rect">
            <a:avLst/>
          </a:prstGeom>
          <a:noFill/>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3733800"/>
            <a:ext cx="8229600" cy="2895600"/>
          </a:xfrm>
        </p:spPr>
        <p:txBody>
          <a:bodyPr>
            <a:normAutofit fontScale="92500" lnSpcReduction="10000"/>
          </a:bodyPr>
          <a:lstStyle/>
          <a:p>
            <a:r>
              <a:rPr lang="en-US" dirty="0" smtClean="0"/>
              <a:t>1803 -- </a:t>
            </a:r>
            <a:r>
              <a:rPr lang="en-US" dirty="0" smtClean="0"/>
              <a:t>Act </a:t>
            </a:r>
            <a:r>
              <a:rPr lang="en-US" dirty="0" smtClean="0"/>
              <a:t>for admission of Ohio </a:t>
            </a:r>
            <a:r>
              <a:rPr lang="en-US" dirty="0" smtClean="0"/>
              <a:t>contains </a:t>
            </a:r>
            <a:r>
              <a:rPr lang="en-US" dirty="0" smtClean="0"/>
              <a:t>provisions for construction of a road linking East and West.</a:t>
            </a:r>
          </a:p>
          <a:p>
            <a:r>
              <a:rPr lang="en-US" dirty="0" smtClean="0"/>
              <a:t>1818 -- The road reaches Wheeling.</a:t>
            </a:r>
          </a:p>
          <a:p>
            <a:r>
              <a:rPr lang="en-US" dirty="0" smtClean="0"/>
              <a:t>1833 -- The road enters Columbus.</a:t>
            </a:r>
          </a:p>
          <a:p>
            <a:r>
              <a:rPr lang="en-US" dirty="0" smtClean="0"/>
              <a:t>1839 -- Illinois opens an 89-mile clay-surfaced section from Indiana to Vandalia, then capital of Illinois.</a:t>
            </a:r>
          </a:p>
          <a:p>
            <a:r>
              <a:rPr lang="en-US" dirty="0" smtClean="0"/>
              <a:t>1926  --The old National Road becomes part of U.S. 40.</a:t>
            </a:r>
          </a:p>
          <a:p>
            <a:endParaRPr lang="en-US" dirty="0"/>
          </a:p>
        </p:txBody>
      </p:sp>
      <p:sp>
        <p:nvSpPr>
          <p:cNvPr id="3" name="Title 2"/>
          <p:cNvSpPr>
            <a:spLocks noGrp="1"/>
          </p:cNvSpPr>
          <p:nvPr>
            <p:ph type="title"/>
          </p:nvPr>
        </p:nvSpPr>
        <p:spPr>
          <a:xfrm>
            <a:off x="457200" y="152400"/>
            <a:ext cx="8229600" cy="838200"/>
          </a:xfrm>
        </p:spPr>
        <p:txBody>
          <a:bodyPr/>
          <a:lstStyle/>
          <a:p>
            <a:r>
              <a:rPr lang="en-US" dirty="0" smtClean="0"/>
              <a:t>1805 - National Road</a:t>
            </a:r>
            <a:endParaRPr lang="en-US" dirty="0"/>
          </a:p>
        </p:txBody>
      </p:sp>
      <p:pic>
        <p:nvPicPr>
          <p:cNvPr id="12291" name="Picture 3" descr="C:\Users\Owner\Desktop\2-Kentucky\Boyle Co Gen Assn\Presentations\Migration Patterns\Maps\14-National Road.JPG"/>
          <p:cNvPicPr>
            <a:picLocks noChangeAspect="1" noChangeArrowheads="1"/>
          </p:cNvPicPr>
          <p:nvPr/>
        </p:nvPicPr>
        <p:blipFill>
          <a:blip r:embed="rId2" cstate="print"/>
          <a:srcRect l="6061" t="32680" r="5050" b="26797"/>
          <a:stretch>
            <a:fillRect/>
          </a:stretch>
        </p:blipFill>
        <p:spPr bwMode="auto">
          <a:xfrm>
            <a:off x="914399" y="1066800"/>
            <a:ext cx="7354529" cy="2590800"/>
          </a:xfrm>
          <a:prstGeom prst="rect">
            <a:avLst/>
          </a:prstGeom>
          <a:noFill/>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228600" y="1295400"/>
            <a:ext cx="2438400" cy="5257800"/>
          </a:xfrm>
        </p:spPr>
        <p:txBody>
          <a:bodyPr>
            <a:normAutofit fontScale="92500" lnSpcReduction="10000"/>
          </a:bodyPr>
          <a:lstStyle/>
          <a:p>
            <a:r>
              <a:rPr lang="en-US" dirty="0" smtClean="0"/>
              <a:t>1806 -- With permission from the Creeks Indians, the Federal Road began as a postal road.</a:t>
            </a:r>
          </a:p>
          <a:p>
            <a:r>
              <a:rPr lang="en-US" dirty="0" smtClean="0"/>
              <a:t>1820 -- Two hundred and thirty thousand immigrants, were living in </a:t>
            </a:r>
            <a:r>
              <a:rPr lang="en-US" dirty="0" smtClean="0"/>
              <a:t>AL </a:t>
            </a:r>
            <a:r>
              <a:rPr lang="en-US" dirty="0" smtClean="0"/>
              <a:t>and </a:t>
            </a:r>
            <a:r>
              <a:rPr lang="en-US" dirty="0" smtClean="0"/>
              <a:t>MS.</a:t>
            </a:r>
            <a:endParaRPr lang="en-US" dirty="0" smtClean="0"/>
          </a:p>
          <a:p>
            <a:endParaRPr lang="en-US" dirty="0"/>
          </a:p>
        </p:txBody>
      </p:sp>
      <p:sp>
        <p:nvSpPr>
          <p:cNvPr id="3" name="Title 2"/>
          <p:cNvSpPr>
            <a:spLocks noGrp="1"/>
          </p:cNvSpPr>
          <p:nvPr>
            <p:ph type="title"/>
          </p:nvPr>
        </p:nvSpPr>
        <p:spPr/>
        <p:txBody>
          <a:bodyPr/>
          <a:lstStyle/>
          <a:p>
            <a:r>
              <a:rPr lang="en-US" dirty="0" smtClean="0"/>
              <a:t>1806 - Federal Road</a:t>
            </a:r>
            <a:endParaRPr lang="en-US" dirty="0"/>
          </a:p>
        </p:txBody>
      </p:sp>
      <p:pic>
        <p:nvPicPr>
          <p:cNvPr id="13314" name="Picture 2" descr="C:\Users\Owner\Desktop\2-Kentucky\Boyle Co Gen Assn\Presentations\Migration Patterns\Maps\15-Federal Road.jpg"/>
          <p:cNvPicPr>
            <a:picLocks noChangeAspect="1" noChangeArrowheads="1"/>
          </p:cNvPicPr>
          <p:nvPr/>
        </p:nvPicPr>
        <p:blipFill>
          <a:blip r:embed="rId2" cstate="print"/>
          <a:srcRect/>
          <a:stretch>
            <a:fillRect/>
          </a:stretch>
        </p:blipFill>
        <p:spPr bwMode="auto">
          <a:xfrm>
            <a:off x="2667000" y="1847152"/>
            <a:ext cx="6249009" cy="4050410"/>
          </a:xfrm>
          <a:prstGeom prst="rect">
            <a:avLst/>
          </a:prstGeom>
          <a:noFill/>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r>
              <a:rPr lang="en-US" sz="4000" dirty="0" smtClean="0"/>
              <a:t>1812 - Oregon Trail</a:t>
            </a:r>
          </a:p>
        </p:txBody>
      </p:sp>
      <p:sp>
        <p:nvSpPr>
          <p:cNvPr id="3" name="Title 2"/>
          <p:cNvSpPr>
            <a:spLocks noGrp="1"/>
          </p:cNvSpPr>
          <p:nvPr>
            <p:ph type="title"/>
          </p:nvPr>
        </p:nvSpPr>
        <p:spPr/>
        <p:txBody>
          <a:bodyPr/>
          <a:lstStyle/>
          <a:p>
            <a:r>
              <a:rPr lang="en-US" dirty="0" smtClean="0"/>
              <a:t>Later Roads and Trails</a:t>
            </a:r>
            <a:endParaRPr lang="en-US" dirty="0"/>
          </a:p>
        </p:txBody>
      </p:sp>
      <p:pic>
        <p:nvPicPr>
          <p:cNvPr id="19458" name="Picture 2" descr="C:\Users\Owner\Desktop\2-Kentucky\Boyle Co Gen Assn\Presentations\Migration Patterns\Maps\16-Oregon Trail.jpg"/>
          <p:cNvPicPr>
            <a:picLocks noChangeAspect="1" noChangeArrowheads="1"/>
          </p:cNvPicPr>
          <p:nvPr/>
        </p:nvPicPr>
        <p:blipFill>
          <a:blip r:embed="rId2" cstate="print"/>
          <a:srcRect/>
          <a:stretch>
            <a:fillRect/>
          </a:stretch>
        </p:blipFill>
        <p:spPr bwMode="auto">
          <a:xfrm>
            <a:off x="152400" y="2743200"/>
            <a:ext cx="8783638" cy="3088972"/>
          </a:xfrm>
          <a:prstGeom prst="rect">
            <a:avLst/>
          </a:prstGeom>
          <a:noFill/>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r>
              <a:rPr lang="en-US" sz="4000" dirty="0" smtClean="0"/>
              <a:t>1823 - Santa Fe Trail</a:t>
            </a:r>
          </a:p>
        </p:txBody>
      </p:sp>
      <p:sp>
        <p:nvSpPr>
          <p:cNvPr id="3" name="Title 2"/>
          <p:cNvSpPr>
            <a:spLocks noGrp="1"/>
          </p:cNvSpPr>
          <p:nvPr>
            <p:ph type="title"/>
          </p:nvPr>
        </p:nvSpPr>
        <p:spPr/>
        <p:txBody>
          <a:bodyPr/>
          <a:lstStyle/>
          <a:p>
            <a:r>
              <a:rPr lang="en-US" dirty="0" smtClean="0"/>
              <a:t>Later Roads and Trails</a:t>
            </a:r>
            <a:endParaRPr lang="en-US" dirty="0"/>
          </a:p>
        </p:txBody>
      </p:sp>
      <p:pic>
        <p:nvPicPr>
          <p:cNvPr id="20482" name="Picture 2" descr="C:\Users\Owner\Desktop\2-Kentucky\Boyle Co Gen Assn\Presentations\Migration Patterns\Maps\17-Santa-Fe-Trail.jpg"/>
          <p:cNvPicPr>
            <a:picLocks noChangeAspect="1" noChangeArrowheads="1"/>
          </p:cNvPicPr>
          <p:nvPr/>
        </p:nvPicPr>
        <p:blipFill>
          <a:blip r:embed="rId2" cstate="print"/>
          <a:srcRect/>
          <a:stretch>
            <a:fillRect/>
          </a:stretch>
        </p:blipFill>
        <p:spPr bwMode="auto">
          <a:xfrm>
            <a:off x="1295400" y="2209800"/>
            <a:ext cx="6594998" cy="3944442"/>
          </a:xfrm>
          <a:prstGeom prst="rect">
            <a:avLst/>
          </a:prstGeom>
          <a:noFill/>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r>
              <a:rPr lang="en-US" sz="4000" dirty="0" smtClean="0"/>
              <a:t>1825 - Chicago Road</a:t>
            </a:r>
          </a:p>
        </p:txBody>
      </p:sp>
      <p:sp>
        <p:nvSpPr>
          <p:cNvPr id="3" name="Title 2"/>
          <p:cNvSpPr>
            <a:spLocks noGrp="1"/>
          </p:cNvSpPr>
          <p:nvPr>
            <p:ph type="title"/>
          </p:nvPr>
        </p:nvSpPr>
        <p:spPr/>
        <p:txBody>
          <a:bodyPr/>
          <a:lstStyle/>
          <a:p>
            <a:r>
              <a:rPr lang="en-US" dirty="0" smtClean="0"/>
              <a:t>Later Roads and Trails</a:t>
            </a:r>
            <a:endParaRPr lang="en-US" dirty="0"/>
          </a:p>
        </p:txBody>
      </p:sp>
      <p:pic>
        <p:nvPicPr>
          <p:cNvPr id="21506" name="Picture 2" descr="C:\Users\Owner\Desktop\2-Kentucky\Boyle Co Gen Assn\Presentations\Migration Patterns\Maps\18a-Chicago Road.gif"/>
          <p:cNvPicPr>
            <a:picLocks noChangeAspect="1" noChangeArrowheads="1"/>
          </p:cNvPicPr>
          <p:nvPr/>
        </p:nvPicPr>
        <p:blipFill>
          <a:blip r:embed="rId2" cstate="print"/>
          <a:srcRect/>
          <a:stretch>
            <a:fillRect/>
          </a:stretch>
        </p:blipFill>
        <p:spPr bwMode="auto">
          <a:xfrm>
            <a:off x="533400" y="2362200"/>
            <a:ext cx="8147774" cy="3316287"/>
          </a:xfrm>
          <a:prstGeom prst="rect">
            <a:avLst/>
          </a:prstGeom>
          <a:noFill/>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914400"/>
            <a:ext cx="3505200" cy="457200"/>
          </a:xfrm>
        </p:spPr>
        <p:txBody>
          <a:bodyPr>
            <a:normAutofit lnSpcReduction="10000"/>
          </a:bodyPr>
          <a:lstStyle/>
          <a:p>
            <a:r>
              <a:rPr lang="en-US" smtClean="0"/>
              <a:t>1846 - Mormon </a:t>
            </a:r>
            <a:r>
              <a:rPr lang="en-US" dirty="0" smtClean="0"/>
              <a:t>Trail</a:t>
            </a:r>
          </a:p>
        </p:txBody>
      </p:sp>
      <p:sp>
        <p:nvSpPr>
          <p:cNvPr id="3" name="Title 2"/>
          <p:cNvSpPr>
            <a:spLocks noGrp="1"/>
          </p:cNvSpPr>
          <p:nvPr>
            <p:ph type="title"/>
          </p:nvPr>
        </p:nvSpPr>
        <p:spPr>
          <a:xfrm>
            <a:off x="457200" y="152400"/>
            <a:ext cx="8229600" cy="838200"/>
          </a:xfrm>
        </p:spPr>
        <p:txBody>
          <a:bodyPr/>
          <a:lstStyle/>
          <a:p>
            <a:r>
              <a:rPr lang="en-US" dirty="0" smtClean="0"/>
              <a:t>Later Roads and Trails</a:t>
            </a:r>
            <a:endParaRPr lang="en-US" dirty="0"/>
          </a:p>
        </p:txBody>
      </p:sp>
      <p:pic>
        <p:nvPicPr>
          <p:cNvPr id="23554" name="Picture 2" descr="C:\Users\Owner\Desktop\2-Kentucky\Boyle Co Gen Assn\Presentations\Migration Patterns\Maps\19-Mormon Trail.jpg"/>
          <p:cNvPicPr>
            <a:picLocks noChangeAspect="1" noChangeArrowheads="1"/>
          </p:cNvPicPr>
          <p:nvPr/>
        </p:nvPicPr>
        <p:blipFill>
          <a:blip r:embed="rId2" cstate="print"/>
          <a:srcRect/>
          <a:stretch>
            <a:fillRect/>
          </a:stretch>
        </p:blipFill>
        <p:spPr bwMode="auto">
          <a:xfrm>
            <a:off x="457200" y="1447800"/>
            <a:ext cx="8184948" cy="5019675"/>
          </a:xfrm>
          <a:prstGeom prst="rect">
            <a:avLst/>
          </a:prstGeom>
          <a:noFill/>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143000"/>
            <a:ext cx="6172200" cy="762000"/>
          </a:xfrm>
        </p:spPr>
        <p:txBody>
          <a:bodyPr>
            <a:normAutofit/>
          </a:bodyPr>
          <a:lstStyle/>
          <a:p>
            <a:r>
              <a:rPr lang="en-US" sz="4000" dirty="0" smtClean="0"/>
              <a:t>1846 - California Trail</a:t>
            </a:r>
            <a:endParaRPr lang="en-US" sz="4000" dirty="0"/>
          </a:p>
        </p:txBody>
      </p:sp>
      <p:sp>
        <p:nvSpPr>
          <p:cNvPr id="3" name="Title 2"/>
          <p:cNvSpPr>
            <a:spLocks noGrp="1"/>
          </p:cNvSpPr>
          <p:nvPr>
            <p:ph type="title"/>
          </p:nvPr>
        </p:nvSpPr>
        <p:spPr>
          <a:xfrm>
            <a:off x="457200" y="152400"/>
            <a:ext cx="8229600" cy="990600"/>
          </a:xfrm>
        </p:spPr>
        <p:txBody>
          <a:bodyPr/>
          <a:lstStyle/>
          <a:p>
            <a:r>
              <a:rPr lang="en-US" dirty="0" smtClean="0"/>
              <a:t>Later Roads and Trails</a:t>
            </a:r>
            <a:endParaRPr lang="en-US" dirty="0"/>
          </a:p>
        </p:txBody>
      </p:sp>
      <p:pic>
        <p:nvPicPr>
          <p:cNvPr id="22530" name="Picture 2" descr="C:\Users\Owner\Desktop\2-Kentucky\Boyle Co Gen Assn\Presentations\Migration Patterns\Maps\20-California Trail.jpg"/>
          <p:cNvPicPr>
            <a:picLocks noChangeAspect="1" noChangeArrowheads="1"/>
          </p:cNvPicPr>
          <p:nvPr/>
        </p:nvPicPr>
        <p:blipFill>
          <a:blip r:embed="rId2" cstate="print"/>
          <a:srcRect t="11776"/>
          <a:stretch>
            <a:fillRect/>
          </a:stretch>
        </p:blipFill>
        <p:spPr bwMode="auto">
          <a:xfrm>
            <a:off x="304800" y="1981200"/>
            <a:ext cx="8611261" cy="4300968"/>
          </a:xfrm>
          <a:prstGeom prst="rect">
            <a:avLst/>
          </a:prstGeom>
          <a:noFill/>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lnSpcReduction="10000"/>
          </a:bodyPr>
          <a:lstStyle/>
          <a:p>
            <a:r>
              <a:rPr lang="en-US" dirty="0" smtClean="0"/>
              <a:t>1664 -- King Charles informs his governors in New York and New England that he </a:t>
            </a:r>
            <a:r>
              <a:rPr lang="en-US" dirty="0" smtClean="0"/>
              <a:t>wanted </a:t>
            </a:r>
            <a:r>
              <a:rPr lang="en-US" dirty="0" smtClean="0"/>
              <a:t>communication established between his colonies.</a:t>
            </a:r>
          </a:p>
          <a:p>
            <a:r>
              <a:rPr lang="en-US" dirty="0" smtClean="0"/>
              <a:t>1673 -- A crude riding trail is created to carry mail from New York to Boston; it becomes known as the Boston Post Road.</a:t>
            </a:r>
          </a:p>
          <a:p>
            <a:r>
              <a:rPr lang="en-US" dirty="0" smtClean="0"/>
              <a:t>1772 -- The first stagecoach in service makes the trip between Boston and New York City in just one week.</a:t>
            </a:r>
          </a:p>
          <a:p>
            <a:r>
              <a:rPr lang="en-US" dirty="0" smtClean="0"/>
              <a:t>1775-1781 -- During the </a:t>
            </a:r>
            <a:r>
              <a:rPr lang="en-US" dirty="0" smtClean="0"/>
              <a:t>Revolution, </a:t>
            </a:r>
            <a:r>
              <a:rPr lang="en-US" dirty="0" smtClean="0"/>
              <a:t>the Post Roads are used for maneuvering soldiers and equipment. Stagecoach service and the mail take second place.</a:t>
            </a:r>
          </a:p>
          <a:p>
            <a:endParaRPr lang="en-US" dirty="0"/>
          </a:p>
        </p:txBody>
      </p:sp>
      <p:sp>
        <p:nvSpPr>
          <p:cNvPr id="3" name="Title 2"/>
          <p:cNvSpPr>
            <a:spLocks noGrp="1"/>
          </p:cNvSpPr>
          <p:nvPr>
            <p:ph type="title"/>
          </p:nvPr>
        </p:nvSpPr>
        <p:spPr/>
        <p:txBody>
          <a:bodyPr/>
          <a:lstStyle/>
          <a:p>
            <a:r>
              <a:rPr lang="en-US" dirty="0" smtClean="0"/>
              <a:t>1664 - Boston Post Road</a:t>
            </a:r>
            <a:endParaRPr lang="en-US"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152400"/>
            <a:ext cx="8229600" cy="914400"/>
          </a:xfrm>
        </p:spPr>
        <p:txBody>
          <a:bodyPr/>
          <a:lstStyle/>
          <a:p>
            <a:r>
              <a:rPr lang="en-US" dirty="0" smtClean="0"/>
              <a:t>1664 - Boston Post Road</a:t>
            </a:r>
            <a:endParaRPr lang="en-US" dirty="0"/>
          </a:p>
        </p:txBody>
      </p:sp>
      <p:pic>
        <p:nvPicPr>
          <p:cNvPr id="2050" name="Picture 2" descr="C:\Users\Owner\Desktop\2-Kentucky\Boyle Co Gen Assn\Presentations\Migration Patterns\Maps\2-Boston Post Road.jpg"/>
          <p:cNvPicPr>
            <a:picLocks noChangeAspect="1" noChangeArrowheads="1"/>
          </p:cNvPicPr>
          <p:nvPr/>
        </p:nvPicPr>
        <p:blipFill>
          <a:blip r:embed="rId2" cstate="print"/>
          <a:srcRect b="3947"/>
          <a:stretch>
            <a:fillRect/>
          </a:stretch>
        </p:blipFill>
        <p:spPr bwMode="auto">
          <a:xfrm>
            <a:off x="609600" y="1066800"/>
            <a:ext cx="7950347" cy="5562600"/>
          </a:xfrm>
          <a:prstGeom prst="rect">
            <a:avLst/>
          </a:prstGeom>
          <a:noFill/>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447800"/>
            <a:ext cx="8077200" cy="5105400"/>
          </a:xfrm>
        </p:spPr>
        <p:txBody>
          <a:bodyPr>
            <a:noAutofit/>
          </a:bodyPr>
          <a:lstStyle/>
          <a:p>
            <a:r>
              <a:rPr lang="en-US" sz="2800" dirty="0" smtClean="0"/>
              <a:t>Lower route (Southern), 270 miles long - Boston, MA; Providence, RI; New London, CT; New Haven, CT; Greenwich , CT; New York City</a:t>
            </a:r>
          </a:p>
          <a:p>
            <a:r>
              <a:rPr lang="en-US" sz="2800" dirty="0" smtClean="0"/>
              <a:t>Middle Route, 225 miles long -- Boston, MA; Dedham, MA; Putnam, CT; Hartford, CT; New Haven, CT; Fairfield, CT; Greenwich, CT; New York City </a:t>
            </a:r>
          </a:p>
          <a:p>
            <a:r>
              <a:rPr lang="en-US" sz="2800" dirty="0" smtClean="0"/>
              <a:t>Upper Route (Northern), 250 miles long -- Boston, MA; Cambridge, MA; Worcester, MA; Springfield, MA; Hartford, CT; New Haven, CT; Greenwich, CT; New York City</a:t>
            </a:r>
          </a:p>
          <a:p>
            <a:pPr>
              <a:buNone/>
            </a:pPr>
            <a:endParaRPr lang="en-US" sz="800" dirty="0"/>
          </a:p>
        </p:txBody>
      </p:sp>
      <p:sp>
        <p:nvSpPr>
          <p:cNvPr id="3" name="Title 2"/>
          <p:cNvSpPr>
            <a:spLocks noGrp="1"/>
          </p:cNvSpPr>
          <p:nvPr>
            <p:ph type="title"/>
          </p:nvPr>
        </p:nvSpPr>
        <p:spPr/>
        <p:txBody>
          <a:bodyPr/>
          <a:lstStyle/>
          <a:p>
            <a:r>
              <a:rPr lang="en-US" dirty="0" smtClean="0"/>
              <a:t>1664 - Boston Post Road</a:t>
            </a:r>
            <a:endParaRPr lang="en-US"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228600" y="1447800"/>
            <a:ext cx="3048000" cy="5105400"/>
          </a:xfrm>
        </p:spPr>
        <p:txBody>
          <a:bodyPr>
            <a:normAutofit fontScale="77500" lnSpcReduction="20000"/>
          </a:bodyPr>
          <a:lstStyle/>
          <a:p>
            <a:r>
              <a:rPr lang="en-US" dirty="0" smtClean="0"/>
              <a:t>1722 -- The Second Treaty of Albany guarantees </a:t>
            </a:r>
            <a:r>
              <a:rPr lang="en-US" dirty="0" smtClean="0"/>
              <a:t>Indians </a:t>
            </a:r>
            <a:r>
              <a:rPr lang="en-US" dirty="0" smtClean="0"/>
              <a:t>the use of the great Indian Road, which ran through the Shenandoah Valley.</a:t>
            </a:r>
          </a:p>
          <a:p>
            <a:r>
              <a:rPr lang="en-US" dirty="0" smtClean="0"/>
              <a:t>1730 -- The Scots-Irish establish Winchester, VA.</a:t>
            </a:r>
          </a:p>
          <a:p>
            <a:r>
              <a:rPr lang="en-US" dirty="0" smtClean="0"/>
              <a:t>1732 -- Sixteen families come with Joist Hite and settle in the Lower Shenandoah Valley</a:t>
            </a:r>
          </a:p>
          <a:p>
            <a:r>
              <a:rPr lang="en-US" dirty="0" smtClean="0"/>
              <a:t>1751 -- Quaker records begin in the Piedmont region of </a:t>
            </a:r>
            <a:r>
              <a:rPr lang="en-US" dirty="0" smtClean="0"/>
              <a:t>NC </a:t>
            </a:r>
            <a:r>
              <a:rPr lang="en-US" dirty="0" smtClean="0"/>
              <a:t>and </a:t>
            </a:r>
            <a:r>
              <a:rPr lang="en-US" dirty="0" smtClean="0"/>
              <a:t>GA.</a:t>
            </a:r>
            <a:endParaRPr lang="en-US" dirty="0" smtClean="0"/>
          </a:p>
        </p:txBody>
      </p:sp>
      <p:sp>
        <p:nvSpPr>
          <p:cNvPr id="3" name="Title 2"/>
          <p:cNvSpPr>
            <a:spLocks noGrp="1"/>
          </p:cNvSpPr>
          <p:nvPr>
            <p:ph type="title"/>
          </p:nvPr>
        </p:nvSpPr>
        <p:spPr>
          <a:xfrm>
            <a:off x="381000" y="152400"/>
            <a:ext cx="8229600" cy="1219200"/>
          </a:xfrm>
        </p:spPr>
        <p:txBody>
          <a:bodyPr/>
          <a:lstStyle/>
          <a:p>
            <a:r>
              <a:rPr lang="en-US" dirty="0" smtClean="0"/>
              <a:t>1722 - Great Valley Road</a:t>
            </a:r>
            <a:endParaRPr lang="en-US" dirty="0"/>
          </a:p>
        </p:txBody>
      </p:sp>
      <p:pic>
        <p:nvPicPr>
          <p:cNvPr id="3074" name="Picture 2" descr="C:\Users\Owner\Desktop\2-Kentucky\Boyle Co Gen Assn\Presentations\Migration Patterns\Maps\3a-Great Valley Road.JPG"/>
          <p:cNvPicPr>
            <a:picLocks noChangeAspect="1" noChangeArrowheads="1"/>
          </p:cNvPicPr>
          <p:nvPr/>
        </p:nvPicPr>
        <p:blipFill>
          <a:blip r:embed="rId2" cstate="print"/>
          <a:srcRect t="26660"/>
          <a:stretch>
            <a:fillRect/>
          </a:stretch>
        </p:blipFill>
        <p:spPr bwMode="auto">
          <a:xfrm>
            <a:off x="3276600" y="1447800"/>
            <a:ext cx="5694478" cy="5044445"/>
          </a:xfrm>
          <a:prstGeom prst="rect">
            <a:avLst/>
          </a:prstGeom>
          <a:noFill/>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228600" y="1447800"/>
            <a:ext cx="1905000" cy="5181600"/>
          </a:xfrm>
        </p:spPr>
        <p:txBody>
          <a:bodyPr>
            <a:normAutofit fontScale="70000" lnSpcReduction="20000"/>
          </a:bodyPr>
          <a:lstStyle/>
          <a:p>
            <a:r>
              <a:rPr lang="en-US" dirty="0" smtClean="0"/>
              <a:t>1725-1750 -- Pioneers in </a:t>
            </a:r>
            <a:r>
              <a:rPr lang="en-US" dirty="0" smtClean="0"/>
              <a:t>NY </a:t>
            </a:r>
            <a:r>
              <a:rPr lang="en-US" dirty="0" smtClean="0"/>
              <a:t>move west through the Mohawk Valley to the Great Lakes.</a:t>
            </a:r>
          </a:p>
          <a:p>
            <a:r>
              <a:rPr lang="en-US" dirty="0" smtClean="0"/>
              <a:t>1776 -- From </a:t>
            </a:r>
            <a:r>
              <a:rPr lang="en-US" dirty="0" smtClean="0"/>
              <a:t>Albany to Lake Erie becomes part of the route followed by Loyalists into Upper Canada.</a:t>
            </a:r>
          </a:p>
          <a:p>
            <a:r>
              <a:rPr lang="en-US" dirty="0" smtClean="0"/>
              <a:t>1825 -- From Albany to Lake Erie is the route of the Erie Canal.</a:t>
            </a:r>
          </a:p>
        </p:txBody>
      </p:sp>
      <p:sp>
        <p:nvSpPr>
          <p:cNvPr id="3" name="Title 2"/>
          <p:cNvSpPr>
            <a:spLocks noGrp="1"/>
          </p:cNvSpPr>
          <p:nvPr>
            <p:ph type="title"/>
          </p:nvPr>
        </p:nvSpPr>
        <p:spPr/>
        <p:txBody>
          <a:bodyPr/>
          <a:lstStyle/>
          <a:p>
            <a:r>
              <a:rPr lang="en-US" dirty="0" smtClean="0"/>
              <a:t>1725 - Mohawk Trail</a:t>
            </a:r>
            <a:endParaRPr lang="en-US" dirty="0"/>
          </a:p>
        </p:txBody>
      </p:sp>
      <p:pic>
        <p:nvPicPr>
          <p:cNvPr id="4098" name="Picture 2" descr="C:\Users\Owner\Desktop\2-Kentucky\Boyle Co Gen Assn\Presentations\Migration Patterns\Maps\4-Mohawk Trail.png"/>
          <p:cNvPicPr>
            <a:picLocks noChangeAspect="1" noChangeArrowheads="1"/>
          </p:cNvPicPr>
          <p:nvPr/>
        </p:nvPicPr>
        <p:blipFill>
          <a:blip r:embed="rId2" cstate="print"/>
          <a:srcRect/>
          <a:stretch>
            <a:fillRect/>
          </a:stretch>
        </p:blipFill>
        <p:spPr bwMode="auto">
          <a:xfrm>
            <a:off x="2105952" y="1524000"/>
            <a:ext cx="6561798" cy="3962400"/>
          </a:xfrm>
          <a:prstGeom prst="rect">
            <a:avLst/>
          </a:prstGeom>
          <a:noFill/>
        </p:spPr>
      </p:pic>
      <p:sp>
        <p:nvSpPr>
          <p:cNvPr id="5" name="TextBox 4"/>
          <p:cNvSpPr txBox="1"/>
          <p:nvPr/>
        </p:nvSpPr>
        <p:spPr>
          <a:xfrm>
            <a:off x="2971800" y="5562600"/>
            <a:ext cx="5181600" cy="923330"/>
          </a:xfrm>
          <a:prstGeom prst="rect">
            <a:avLst/>
          </a:prstGeom>
          <a:noFill/>
        </p:spPr>
        <p:txBody>
          <a:bodyPr wrap="square" rtlCol="0">
            <a:spAutoFit/>
          </a:bodyPr>
          <a:lstStyle/>
          <a:p>
            <a:r>
              <a:rPr lang="en-US" dirty="0"/>
              <a:t>Orange, </a:t>
            </a:r>
            <a:r>
              <a:rPr lang="en-US" dirty="0" smtClean="0"/>
              <a:t>MA; Williamstown</a:t>
            </a:r>
            <a:r>
              <a:rPr lang="en-US" dirty="0"/>
              <a:t>, </a:t>
            </a:r>
            <a:r>
              <a:rPr lang="en-US" dirty="0" smtClean="0"/>
              <a:t>MA; Albany</a:t>
            </a:r>
            <a:r>
              <a:rPr lang="en-US" dirty="0"/>
              <a:t>, </a:t>
            </a:r>
            <a:r>
              <a:rPr lang="en-US" dirty="0" smtClean="0"/>
              <a:t>NY; Schenectady</a:t>
            </a:r>
            <a:r>
              <a:rPr lang="en-US" dirty="0"/>
              <a:t>, </a:t>
            </a:r>
            <a:r>
              <a:rPr lang="en-US" dirty="0" smtClean="0"/>
              <a:t>NY; Utica</a:t>
            </a:r>
            <a:r>
              <a:rPr lang="en-US" dirty="0"/>
              <a:t>, </a:t>
            </a:r>
            <a:r>
              <a:rPr lang="en-US" dirty="0" smtClean="0"/>
              <a:t>NY; Oneida</a:t>
            </a:r>
            <a:r>
              <a:rPr lang="en-US" dirty="0"/>
              <a:t>, </a:t>
            </a:r>
            <a:r>
              <a:rPr lang="en-US" dirty="0" smtClean="0"/>
              <a:t>NY; Syracuse</a:t>
            </a:r>
            <a:r>
              <a:rPr lang="en-US" dirty="0"/>
              <a:t>, </a:t>
            </a:r>
            <a:r>
              <a:rPr lang="en-US" dirty="0" smtClean="0"/>
              <a:t>NY; Auburn</a:t>
            </a:r>
            <a:r>
              <a:rPr lang="en-US" dirty="0"/>
              <a:t>, </a:t>
            </a:r>
            <a:r>
              <a:rPr lang="en-US" dirty="0" smtClean="0"/>
              <a:t>NY; Batavia</a:t>
            </a:r>
            <a:r>
              <a:rPr lang="en-US" dirty="0"/>
              <a:t>, </a:t>
            </a:r>
            <a:r>
              <a:rPr lang="en-US" dirty="0" smtClean="0"/>
              <a:t>NY; Buffalo</a:t>
            </a:r>
            <a:r>
              <a:rPr lang="en-US" dirty="0"/>
              <a:t>, NY</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152400"/>
            <a:ext cx="8229600" cy="838200"/>
          </a:xfrm>
        </p:spPr>
        <p:txBody>
          <a:bodyPr/>
          <a:lstStyle/>
          <a:p>
            <a:r>
              <a:rPr lang="en-US" dirty="0" smtClean="0"/>
              <a:t>1725 - Pennsylvania Roads</a:t>
            </a:r>
            <a:endParaRPr lang="en-US" dirty="0"/>
          </a:p>
        </p:txBody>
      </p:sp>
      <p:pic>
        <p:nvPicPr>
          <p:cNvPr id="7170" name="Picture 2" descr="C:\Users\Owner\Desktop\2-Kentucky\Boyle Co Gen Assn\Presentations\Migration Patterns\Maps\5-Pennsylvania Road.JPG"/>
          <p:cNvPicPr>
            <a:picLocks noChangeAspect="1" noChangeArrowheads="1"/>
          </p:cNvPicPr>
          <p:nvPr/>
        </p:nvPicPr>
        <p:blipFill>
          <a:blip r:embed="rId2" cstate="print"/>
          <a:srcRect t="16729"/>
          <a:stretch>
            <a:fillRect/>
          </a:stretch>
        </p:blipFill>
        <p:spPr bwMode="auto">
          <a:xfrm>
            <a:off x="1371600" y="990600"/>
            <a:ext cx="6248400" cy="5542094"/>
          </a:xfrm>
          <a:prstGeom prst="rect">
            <a:avLst/>
          </a:prstGeom>
          <a:noFill/>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524000"/>
            <a:ext cx="2895600" cy="4572000"/>
          </a:xfrm>
        </p:spPr>
        <p:txBody>
          <a:bodyPr>
            <a:normAutofit fontScale="77500" lnSpcReduction="20000"/>
          </a:bodyPr>
          <a:lstStyle/>
          <a:p>
            <a:r>
              <a:rPr lang="en-US" dirty="0" smtClean="0"/>
              <a:t>1735 --The Fall Line </a:t>
            </a:r>
            <a:r>
              <a:rPr lang="en-US" dirty="0" smtClean="0"/>
              <a:t>Road carries  </a:t>
            </a:r>
            <a:r>
              <a:rPr lang="en-US" dirty="0" smtClean="0"/>
              <a:t>traffic into </a:t>
            </a:r>
            <a:r>
              <a:rPr lang="en-US" dirty="0" smtClean="0"/>
              <a:t>VA </a:t>
            </a:r>
            <a:r>
              <a:rPr lang="en-US" dirty="0" smtClean="0"/>
              <a:t>and the Carolinas </a:t>
            </a:r>
            <a:r>
              <a:rPr lang="en-US" dirty="0" smtClean="0"/>
              <a:t>to </a:t>
            </a:r>
            <a:r>
              <a:rPr lang="en-US" dirty="0" smtClean="0"/>
              <a:t>Augusta, </a:t>
            </a:r>
            <a:r>
              <a:rPr lang="en-US" dirty="0" smtClean="0"/>
              <a:t>GA.</a:t>
            </a:r>
            <a:endParaRPr lang="en-US" dirty="0" smtClean="0"/>
          </a:p>
          <a:p>
            <a:r>
              <a:rPr lang="en-US" dirty="0" smtClean="0"/>
              <a:t>1828 -- The Federal Road is laid out, starting at Columbus, GA, and many settlers desiring to go into </a:t>
            </a:r>
            <a:r>
              <a:rPr lang="en-US" dirty="0" smtClean="0"/>
              <a:t>AL </a:t>
            </a:r>
            <a:r>
              <a:rPr lang="en-US" dirty="0" smtClean="0"/>
              <a:t>and </a:t>
            </a:r>
            <a:r>
              <a:rPr lang="en-US" dirty="0" smtClean="0"/>
              <a:t>MS </a:t>
            </a:r>
            <a:r>
              <a:rPr lang="en-US" dirty="0" smtClean="0"/>
              <a:t>join that road by coming down the Fall Line Road. It is an easier path than the piedmont Upper Road which joins the Federal Road at Athens, GA</a:t>
            </a:r>
            <a:r>
              <a:rPr lang="en-US" dirty="0" smtClean="0"/>
              <a:t>.</a:t>
            </a:r>
            <a:endParaRPr lang="en-US" dirty="0" smtClean="0"/>
          </a:p>
        </p:txBody>
      </p:sp>
      <p:sp>
        <p:nvSpPr>
          <p:cNvPr id="3" name="Title 2"/>
          <p:cNvSpPr>
            <a:spLocks noGrp="1"/>
          </p:cNvSpPr>
          <p:nvPr>
            <p:ph type="title"/>
          </p:nvPr>
        </p:nvSpPr>
        <p:spPr/>
        <p:txBody>
          <a:bodyPr/>
          <a:lstStyle/>
          <a:p>
            <a:r>
              <a:rPr lang="en-US" dirty="0" smtClean="0"/>
              <a:t>1735 - Fall Line Road</a:t>
            </a:r>
            <a:endParaRPr lang="en-US" dirty="0"/>
          </a:p>
        </p:txBody>
      </p:sp>
      <p:pic>
        <p:nvPicPr>
          <p:cNvPr id="6146" name="Picture 2" descr="C:\Users\Owner\Desktop\2-Kentucky\Boyle Co Gen Assn\Presentations\Migration Patterns\Maps\6-Fall Line Road.jpg"/>
          <p:cNvPicPr>
            <a:picLocks noChangeAspect="1" noChangeArrowheads="1"/>
          </p:cNvPicPr>
          <p:nvPr/>
        </p:nvPicPr>
        <p:blipFill>
          <a:blip r:embed="rId2" cstate="print"/>
          <a:srcRect/>
          <a:stretch>
            <a:fillRect/>
          </a:stretch>
        </p:blipFill>
        <p:spPr bwMode="auto">
          <a:xfrm>
            <a:off x="3505200" y="1353192"/>
            <a:ext cx="5110163" cy="4492946"/>
          </a:xfrm>
          <a:prstGeom prst="rect">
            <a:avLst/>
          </a:prstGeom>
          <a:noFill/>
        </p:spPr>
      </p:pic>
      <p:sp>
        <p:nvSpPr>
          <p:cNvPr id="5" name="TextBox 4"/>
          <p:cNvSpPr txBox="1"/>
          <p:nvPr/>
        </p:nvSpPr>
        <p:spPr>
          <a:xfrm>
            <a:off x="3505200" y="5934670"/>
            <a:ext cx="5257800" cy="615553"/>
          </a:xfrm>
          <a:prstGeom prst="rect">
            <a:avLst/>
          </a:prstGeom>
          <a:noFill/>
        </p:spPr>
        <p:txBody>
          <a:bodyPr wrap="square" rtlCol="0">
            <a:spAutoFit/>
          </a:bodyPr>
          <a:lstStyle/>
          <a:p>
            <a:r>
              <a:rPr lang="en-US" sz="1700" dirty="0"/>
              <a:t>Fredericksburg, </a:t>
            </a:r>
            <a:r>
              <a:rPr lang="en-US" sz="1700" dirty="0" smtClean="0"/>
              <a:t>VA; Petersburg</a:t>
            </a:r>
            <a:r>
              <a:rPr lang="en-US" sz="1700" dirty="0"/>
              <a:t>, </a:t>
            </a:r>
            <a:r>
              <a:rPr lang="en-US" sz="1700" dirty="0" smtClean="0"/>
              <a:t>VA; Warrenton</a:t>
            </a:r>
            <a:r>
              <a:rPr lang="en-US" sz="1700" dirty="0"/>
              <a:t>, </a:t>
            </a:r>
            <a:r>
              <a:rPr lang="en-US" sz="1700" dirty="0" smtClean="0"/>
              <a:t>NC; Raleigh</a:t>
            </a:r>
            <a:r>
              <a:rPr lang="en-US" sz="1700" dirty="0"/>
              <a:t>, </a:t>
            </a:r>
            <a:r>
              <a:rPr lang="en-US" sz="1700" dirty="0" smtClean="0"/>
              <a:t>NC; Cheraw</a:t>
            </a:r>
            <a:r>
              <a:rPr lang="en-US" sz="1700" dirty="0"/>
              <a:t>, </a:t>
            </a:r>
            <a:r>
              <a:rPr lang="en-US" sz="1700" dirty="0" smtClean="0"/>
              <a:t>SC; Camden</a:t>
            </a:r>
            <a:r>
              <a:rPr lang="en-US" sz="1700" dirty="0"/>
              <a:t>, </a:t>
            </a:r>
            <a:r>
              <a:rPr lang="en-US" sz="1700" dirty="0" smtClean="0"/>
              <a:t>SC; Augusta</a:t>
            </a:r>
            <a:r>
              <a:rPr lang="en-US" sz="1700" dirty="0"/>
              <a:t>, </a:t>
            </a:r>
            <a:r>
              <a:rPr lang="en-US" sz="1700" dirty="0" smtClean="0"/>
              <a:t>GA</a:t>
            </a:r>
            <a:endParaRPr lang="en-US" sz="1700" dirty="0"/>
          </a:p>
        </p:txBody>
      </p:sp>
    </p:spTree>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Paper">
  <a:themeElements>
    <a:clrScheme name="Paper">
      <a:dk1>
        <a:sysClr val="windowText" lastClr="000000"/>
      </a:dk1>
      <a:lt1>
        <a:sysClr val="window" lastClr="FFFFFF"/>
      </a:lt1>
      <a:dk2>
        <a:srgbClr val="444D26"/>
      </a:dk2>
      <a:lt2>
        <a:srgbClr val="FEFAC9"/>
      </a:lt2>
      <a:accent1>
        <a:srgbClr val="A5B592"/>
      </a:accent1>
      <a:accent2>
        <a:srgbClr val="F3A447"/>
      </a:accent2>
      <a:accent3>
        <a:srgbClr val="E7BC29"/>
      </a:accent3>
      <a:accent4>
        <a:srgbClr val="D092A7"/>
      </a:accent4>
      <a:accent5>
        <a:srgbClr val="9C85C0"/>
      </a:accent5>
      <a:accent6>
        <a:srgbClr val="809EC2"/>
      </a:accent6>
      <a:hlink>
        <a:srgbClr val="8E58B6"/>
      </a:hlink>
      <a:folHlink>
        <a:srgbClr val="7F6F6F"/>
      </a:folHlink>
    </a:clrScheme>
    <a:fontScheme name="Paper">
      <a:majorFont>
        <a:latin typeface="Constantia"/>
        <a:ea typeface=""/>
        <a:cs typeface=""/>
        <a:font script="Jpan" typeface="HG明朝E"/>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onstantia"/>
        <a:ea typeface=""/>
        <a:cs typeface=""/>
        <a:font script="Jpan" typeface="HG明朝E"/>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Paper">
      <a:fillStyleLst>
        <a:solidFill>
          <a:schemeClr val="phClr"/>
        </a:solidFill>
        <a:blipFill>
          <a:blip xmlns:r="http://schemas.openxmlformats.org/officeDocument/2006/relationships" r:embed="rId1">
            <a:duotone>
              <a:schemeClr val="phClr">
                <a:shade val="63000"/>
                <a:tint val="82000"/>
              </a:schemeClr>
              <a:schemeClr val="phClr">
                <a:tint val="10000"/>
                <a:satMod val="400000"/>
              </a:schemeClr>
            </a:duotone>
          </a:blip>
          <a:tile tx="0" ty="0" sx="40000" sy="40000" flip="none" algn="tl"/>
        </a:blipFill>
        <a:blipFill>
          <a:blip xmlns:r="http://schemas.openxmlformats.org/officeDocument/2006/relationships" r:embed="rId1">
            <a:duotone>
              <a:schemeClr val="phClr">
                <a:shade val="40000"/>
              </a:schemeClr>
              <a:schemeClr val="phClr">
                <a:tint val="42000"/>
              </a:schemeClr>
            </a:duotone>
          </a:blip>
          <a:tile tx="0" ty="0" sx="40000" sy="40000" flip="none" algn="tl"/>
        </a:blipFill>
      </a:fillStyleLst>
      <a:lnStyleLst>
        <a:ln w="12700" cap="flat" cmpd="sng" algn="ctr">
          <a:solidFill>
            <a:schemeClr val="phClr"/>
          </a:solidFill>
          <a:prstDash val="solid"/>
        </a:ln>
        <a:ln w="38100" cap="flat" cmpd="sng" algn="ctr">
          <a:solidFill>
            <a:schemeClr val="phClr"/>
          </a:solidFill>
          <a:prstDash val="solid"/>
        </a:ln>
        <a:ln w="63500" cap="flat" cmpd="sng" algn="ctr">
          <a:solidFill>
            <a:schemeClr val="phClr"/>
          </a:solidFill>
          <a:prstDash val="solid"/>
        </a:ln>
      </a:lnStyleLst>
      <a:effectStyleLst>
        <a:effectStyle>
          <a:effectLst>
            <a:outerShdw blurRad="95000" rotWithShape="0">
              <a:srgbClr val="000000">
                <a:alpha val="50000"/>
              </a:srgbClr>
            </a:outerShdw>
            <a:softEdge rad="12700"/>
          </a:effectLst>
        </a:effectStyle>
        <a:effectStyle>
          <a:effectLst>
            <a:outerShdw blurRad="95000" rotWithShape="0">
              <a:srgbClr val="000000">
                <a:alpha val="50000"/>
              </a:srgbClr>
            </a:outerShdw>
            <a:softEdge rad="12700"/>
          </a:effectLst>
        </a:effectStyle>
        <a:effectStyle>
          <a:effectLst>
            <a:outerShdw blurRad="95000" algn="tl" rotWithShape="0">
              <a:srgbClr val="000000">
                <a:alpha val="50000"/>
              </a:srgbClr>
            </a:outerShdw>
          </a:effectLst>
          <a:scene3d>
            <a:camera prst="orthographicFront"/>
            <a:lightRig rig="soft" dir="t">
              <a:rot lat="0" lon="0" rev="18000000"/>
            </a:lightRig>
          </a:scene3d>
          <a:sp3d prstMaterial="dkEdge">
            <a:bevelT w="73660" h="44450" prst="riblet"/>
          </a:sp3d>
        </a:effectStyle>
      </a:effectStyleLst>
      <a:bgFillStyleLst>
        <a:solidFill>
          <a:schemeClr val="phClr"/>
        </a:solidFill>
        <a:blipFill>
          <a:blip xmlns:r="http://schemas.openxmlformats.org/officeDocument/2006/relationships" r:embed="rId1">
            <a:duotone>
              <a:schemeClr val="phClr">
                <a:shade val="55000"/>
                <a:alpha val="20000"/>
              </a:schemeClr>
              <a:schemeClr val="phClr">
                <a:tint val="40000"/>
                <a:shade val="90000"/>
                <a:satMod val="60000"/>
                <a:alpha val="20000"/>
              </a:schemeClr>
            </a:duotone>
          </a:blip>
          <a:tile tx="0" ty="0" sx="58000" sy="38000" flip="none" algn="tl"/>
        </a:blipFill>
        <a:blipFill>
          <a:blip xmlns:r="http://schemas.openxmlformats.org/officeDocument/2006/relationships" r:embed="rId2">
            <a:duotone>
              <a:schemeClr val="phClr">
                <a:shade val="12000"/>
                <a:satMod val="240000"/>
              </a:schemeClr>
              <a:schemeClr val="phClr">
                <a:tint val="65000"/>
              </a:schemeClr>
            </a:duotone>
          </a:blip>
          <a:stretch>
            <a:fillRect/>
          </a:stretch>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Paper</Template>
  <TotalTime>300</TotalTime>
  <Words>1608</Words>
  <Application>Microsoft Office PowerPoint</Application>
  <PresentationFormat>On-screen Show (4:3)</PresentationFormat>
  <Paragraphs>90</Paragraphs>
  <Slides>28</Slides>
  <Notes>0</Notes>
  <HiddenSlides>0</HiddenSlides>
  <MMClips>0</MMClips>
  <ScaleCrop>false</ScaleCrop>
  <HeadingPairs>
    <vt:vector size="4" baseType="variant">
      <vt:variant>
        <vt:lpstr>Theme</vt:lpstr>
      </vt:variant>
      <vt:variant>
        <vt:i4>1</vt:i4>
      </vt:variant>
      <vt:variant>
        <vt:lpstr>Slide Titles</vt:lpstr>
      </vt:variant>
      <vt:variant>
        <vt:i4>28</vt:i4>
      </vt:variant>
    </vt:vector>
  </HeadingPairs>
  <TitlesOfParts>
    <vt:vector size="29" baseType="lpstr">
      <vt:lpstr>Paper</vt:lpstr>
      <vt:lpstr>“Westward The Course of Empire Takes Its Way” Emmanuel Leutze</vt:lpstr>
      <vt:lpstr>1651 - King’s Highway</vt:lpstr>
      <vt:lpstr>1664 - Boston Post Road</vt:lpstr>
      <vt:lpstr>1664 - Boston Post Road</vt:lpstr>
      <vt:lpstr>1664 - Boston Post Road</vt:lpstr>
      <vt:lpstr>1722 - Great Valley Road</vt:lpstr>
      <vt:lpstr>1725 - Mohawk Trail</vt:lpstr>
      <vt:lpstr>1725 - Pennsylvania Roads</vt:lpstr>
      <vt:lpstr>1735 - Fall Line Road</vt:lpstr>
      <vt:lpstr>1740 - Upper Road</vt:lpstr>
      <vt:lpstr>1750s - Great Wagon Road</vt:lpstr>
      <vt:lpstr>1752 - Braddock’s Road</vt:lpstr>
      <vt:lpstr>1774-Wilderness Road</vt:lpstr>
      <vt:lpstr>1774 - Wilderness Road</vt:lpstr>
      <vt:lpstr>1774-Wilderness Road</vt:lpstr>
      <vt:lpstr>Later Kentucky Roads</vt:lpstr>
      <vt:lpstr>Later Kentucky Roads</vt:lpstr>
      <vt:lpstr>1770s - Boone’s Trail, Logan’s Trace</vt:lpstr>
      <vt:lpstr>1780s-Cumberland Trace</vt:lpstr>
      <vt:lpstr>1796 - Zane’s Trace</vt:lpstr>
      <vt:lpstr>1801 - Natchez Trace</vt:lpstr>
      <vt:lpstr>1805 - National Road</vt:lpstr>
      <vt:lpstr>1806 - Federal Road</vt:lpstr>
      <vt:lpstr>Later Roads and Trails</vt:lpstr>
      <vt:lpstr>Later Roads and Trails</vt:lpstr>
      <vt:lpstr>Later Roads and Trails</vt:lpstr>
      <vt:lpstr>Later Roads and Trails</vt:lpstr>
      <vt:lpstr>Later Roads and Trails</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Migration Routes West</dc:title>
  <dc:creator>Owner</dc:creator>
  <cp:lastModifiedBy>Owner</cp:lastModifiedBy>
  <cp:revision>47</cp:revision>
  <dcterms:created xsi:type="dcterms:W3CDTF">2012-09-22T17:13:20Z</dcterms:created>
  <dcterms:modified xsi:type="dcterms:W3CDTF">2013-03-24T21:35:25Z</dcterms:modified>
</cp:coreProperties>
</file>